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1.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37.xml" ContentType="application/vnd.openxmlformats-officedocument.presentationml.slide+xml"/>
  <Override PartName="/ppt/slides/slide18.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27.xml" ContentType="application/vnd.openxmlformats-officedocument.presentationml.slide+xml"/>
  <Override PartName="/ppt/slides/slide21.xml" ContentType="application/vnd.openxmlformats-officedocument.presentationml.slide+xml"/>
  <Override PartName="/ppt/slides/slide28.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10.xml" ContentType="application/vnd.openxmlformats-officedocument.presentationml.notesSlide+xml"/>
  <Override PartName="/ppt/notesSlides/notesSlide25.xml" ContentType="application/vnd.openxmlformats-officedocument.presentationml.notesSlide+xml"/>
  <Override PartName="/ppt/notesSlides/notesSlide6.xml" ContentType="application/vnd.openxmlformats-officedocument.presentationml.notesSlide+xml"/>
  <Override PartName="/ppt/notesSlides/notesSlide4.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14.xml" ContentType="application/vnd.openxmlformats-officedocument.presentationml.notesSlide+xml"/>
  <Override PartName="/ppt/notesSlides/notesSlide28.xml" ContentType="application/vnd.openxmlformats-officedocument.presentationml.notesSlide+xml"/>
  <Override PartName="/ppt/notesSlides/notesSlide3.xml" ContentType="application/vnd.openxmlformats-officedocument.presentationml.notesSlide+xml"/>
  <Override PartName="/ppt/slideLayouts/slideLayout5.xml" ContentType="application/vnd.openxmlformats-officedocument.presentationml.slideLayout+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9.xml" ContentType="application/vnd.openxmlformats-officedocument.presentationml.notesSlide+xml"/>
  <Override PartName="/ppt/notesSlides/notesSlide35.xml" ContentType="application/vnd.openxmlformats-officedocument.presentationml.notesSlide+xml"/>
  <Override PartName="/ppt/notesSlides/notesSlide29.xml" ContentType="application/vnd.openxmlformats-officedocument.presentationml.notesSlide+xml"/>
  <Override PartName="/ppt/notesSlides/notesSlide34.xml" ContentType="application/vnd.openxmlformats-officedocument.presentationml.notesSlide+xml"/>
  <Override PartName="/ppt/notesSlides/notesSlide30.xml" ContentType="application/vnd.openxmlformats-officedocument.presentationml.notesSlide+xml"/>
  <Override PartName="/ppt/notesSlides/notesSlide2.xml" ContentType="application/vnd.openxmlformats-officedocument.presentationml.notesSlide+xml"/>
  <Override PartName="/ppt/notesSlides/notesSlide31.xml" ContentType="application/vnd.openxmlformats-officedocument.presentationml.notes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33.xml" ContentType="application/vnd.openxmlformats-officedocument.presentationml.notesSlide+xml"/>
  <Override PartName="/ppt/notesSlides/notesSlide32.xml" ContentType="application/vnd.openxmlformats-officedocument.presentationml.notesSlide+xml"/>
  <Override PartName="/ppt/charts/chart1.xml" ContentType="application/vnd.openxmlformats-officedocument.drawingml.chart+xml"/>
  <Override PartName="/ppt/notesMasters/notesMaster1.xml" ContentType="application/vnd.openxmlformats-officedocument.presentationml.notesMaster+xml"/>
  <Override PartName="/ppt/charts/style1.xml" ContentType="application/vnd.ms-office.chartstyle+xml"/>
  <Override PartName="/ppt/diagrams/colors1.xml" ContentType="application/vnd.openxmlformats-officedocument.drawingml.diagramColor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commentAuthors.xml" ContentType="application/vnd.openxmlformats-officedocument.presentationml.commentAuthors+xml"/>
  <Override PartName="/ppt/diagrams/layout1.xml" ContentType="application/vnd.openxmlformats-officedocument.drawingml.diagramLayout+xml"/>
  <Override PartName="/ppt/diagrams/quickStyle1.xml" ContentType="application/vnd.openxmlformats-officedocument.drawingml.diagramStyle+xml"/>
  <Override PartName="/ppt/diagrams/drawing1.xml" ContentType="application/vnd.ms-office.drawingml.diagramDrawing+xml"/>
  <Override PartName="/ppt/charts/colors1.xml" ContentType="application/vnd.ms-office.chartcolorstyle+xml"/>
  <Override PartName="/ppt/handoutMasters/handoutMaster1.xml" ContentType="application/vnd.openxmlformats-officedocument.presentationml.handoutMaster+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ppt/revisionInfo.xml" ContentType="application/vnd.ms-powerpoint.revisioninfo+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365" r:id="rId2"/>
    <p:sldId id="342" r:id="rId3"/>
    <p:sldId id="366" r:id="rId4"/>
    <p:sldId id="343" r:id="rId5"/>
    <p:sldId id="344" r:id="rId6"/>
    <p:sldId id="345" r:id="rId7"/>
    <p:sldId id="312" r:id="rId8"/>
    <p:sldId id="281" r:id="rId9"/>
    <p:sldId id="282" r:id="rId10"/>
    <p:sldId id="367" r:id="rId11"/>
    <p:sldId id="368" r:id="rId12"/>
    <p:sldId id="333" r:id="rId13"/>
    <p:sldId id="334" r:id="rId14"/>
    <p:sldId id="362" r:id="rId15"/>
    <p:sldId id="369" r:id="rId16"/>
    <p:sldId id="370" r:id="rId17"/>
    <p:sldId id="358" r:id="rId18"/>
    <p:sldId id="357" r:id="rId19"/>
    <p:sldId id="356" r:id="rId20"/>
    <p:sldId id="311" r:id="rId21"/>
    <p:sldId id="346" r:id="rId22"/>
    <p:sldId id="347" r:id="rId23"/>
    <p:sldId id="352" r:id="rId24"/>
    <p:sldId id="371" r:id="rId25"/>
    <p:sldId id="373" r:id="rId26"/>
    <p:sldId id="313" r:id="rId27"/>
    <p:sldId id="348" r:id="rId28"/>
    <p:sldId id="359" r:id="rId29"/>
    <p:sldId id="360" r:id="rId30"/>
    <p:sldId id="323" r:id="rId31"/>
    <p:sldId id="349" r:id="rId32"/>
    <p:sldId id="350" r:id="rId33"/>
    <p:sldId id="351" r:id="rId34"/>
    <p:sldId id="329" r:id="rId35"/>
    <p:sldId id="361" r:id="rId36"/>
    <p:sldId id="280" r:id="rId37"/>
    <p:sldId id="278" r:id="rId38"/>
  </p:sldIdLst>
  <p:sldSz cx="10058400" cy="7772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udson, Beverly" initials="HB" lastIdx="2" clrIdx="0"/>
  <p:cmAuthor id="1" name="Lewis, Deshawn A" initials="LDA" lastIdx="0" clrIdx="1">
    <p:extLst>
      <p:ext uri="{19B8F6BF-5375-455C-9EA6-DF929625EA0E}">
        <p15:presenceInfo xmlns:p15="http://schemas.microsoft.com/office/powerpoint/2012/main" userId="Lewis, Deshawn 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16" autoAdjust="0"/>
    <p:restoredTop sz="83374" autoAdjust="0"/>
  </p:normalViewPr>
  <p:slideViewPr>
    <p:cSldViewPr>
      <p:cViewPr varScale="1">
        <p:scale>
          <a:sx n="81" d="100"/>
          <a:sy n="81" d="100"/>
        </p:scale>
        <p:origin x="1920" y="96"/>
      </p:cViewPr>
      <p:guideLst>
        <p:guide orient="horz" pos="2880"/>
        <p:guide pos="216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47"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48"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oleObject" Target="file:///\\CWOPA\OARoot\gsshares\CAShare\Cassy\Annual%20Reports\2015%20-%202016\Backup%20Docs\5-Year%20Trend.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WOPA\OARoot\gsshares\CAShare\Cassy\Annual%20Reports\2015%20-%202016\Backup%20Docs\2015%20-%202016%20Charts%202-21-2017.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r>
              <a:rPr lang="en-US" sz="1600" dirty="0"/>
              <a:t>Small and Small Diverse Business Participation</a:t>
            </a:r>
          </a:p>
        </c:rich>
      </c:tx>
      <c:layout>
        <c:manualLayout>
          <c:xMode val="edge"/>
          <c:yMode val="edge"/>
          <c:x val="0.18686393148224892"/>
          <c:y val="3.1556811446956226E-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title>
    <c:autoTitleDeleted val="0"/>
    <c:plotArea>
      <c:layout>
        <c:manualLayout>
          <c:layoutTarget val="inner"/>
          <c:xMode val="edge"/>
          <c:yMode val="edge"/>
          <c:x val="0.15265299074457797"/>
          <c:y val="0.11043536224638587"/>
          <c:w val="0.81050490399226416"/>
          <c:h val="0.66458936584539841"/>
        </c:manualLayout>
      </c:layout>
      <c:lineChart>
        <c:grouping val="standard"/>
        <c:varyColors val="0"/>
        <c:ser>
          <c:idx val="0"/>
          <c:order val="0"/>
          <c:tx>
            <c:strRef>
              <c:f>'2015-16'!$A$16</c:f>
              <c:strCache>
                <c:ptCount val="1"/>
                <c:pt idx="0">
                  <c:v>Overall SB &amp; SDB</c:v>
                </c:pt>
              </c:strCache>
            </c:strRef>
          </c:tx>
          <c:spPr>
            <a:ln w="28575" cap="rnd" cmpd="sng" algn="ctr">
              <a:solidFill>
                <a:schemeClr val="accent1">
                  <a:shade val="95000"/>
                  <a:satMod val="105000"/>
                </a:schemeClr>
              </a:solidFill>
              <a:prstDash val="solid"/>
              <a:round/>
            </a:ln>
            <a:effectLst/>
          </c:spPr>
          <c:marker>
            <c:spPr>
              <a:solidFill>
                <a:schemeClr val="accent1"/>
              </a:solidFill>
              <a:ln w="9525" cap="flat" cmpd="sng" algn="ctr">
                <a:solidFill>
                  <a:schemeClr val="accent1">
                    <a:shade val="95000"/>
                    <a:satMod val="105000"/>
                  </a:schemeClr>
                </a:solidFill>
                <a:prstDash val="solid"/>
                <a:round/>
              </a:ln>
              <a:effectLst/>
            </c:spPr>
          </c:marker>
          <c:cat>
            <c:numRef>
              <c:f>'2015-16'!$B$15:$F$15</c:f>
              <c:numCache>
                <c:formatCode>General</c:formatCode>
                <c:ptCount val="5"/>
                <c:pt idx="0">
                  <c:v>2011</c:v>
                </c:pt>
                <c:pt idx="1">
                  <c:v>2012</c:v>
                </c:pt>
                <c:pt idx="2">
                  <c:v>2013</c:v>
                </c:pt>
                <c:pt idx="3">
                  <c:v>2014</c:v>
                </c:pt>
                <c:pt idx="4">
                  <c:v>2015</c:v>
                </c:pt>
              </c:numCache>
            </c:numRef>
          </c:cat>
          <c:val>
            <c:numRef>
              <c:f>'2015-16'!$B$16:$F$16</c:f>
              <c:numCache>
                <c:formatCode>0.00%</c:formatCode>
                <c:ptCount val="5"/>
                <c:pt idx="0">
                  <c:v>9.807821877903139E-2</c:v>
                </c:pt>
                <c:pt idx="1">
                  <c:v>8.1105034205913196E-2</c:v>
                </c:pt>
                <c:pt idx="2">
                  <c:v>7.9691900550101599E-2</c:v>
                </c:pt>
                <c:pt idx="3">
                  <c:v>8.0821442042082622E-2</c:v>
                </c:pt>
                <c:pt idx="4">
                  <c:v>7.6082602531763605E-2</c:v>
                </c:pt>
              </c:numCache>
            </c:numRef>
          </c:val>
          <c:smooth val="0"/>
          <c:extLst>
            <c:ext xmlns:c16="http://schemas.microsoft.com/office/drawing/2014/chart" uri="{C3380CC4-5D6E-409C-BE32-E72D297353CC}">
              <c16:uniqueId val="{00000000-54CA-40FE-88B5-DC20A52E0087}"/>
            </c:ext>
          </c:extLst>
        </c:ser>
        <c:ser>
          <c:idx val="1"/>
          <c:order val="1"/>
          <c:tx>
            <c:strRef>
              <c:f>'2015-16'!$A$17</c:f>
              <c:strCache>
                <c:ptCount val="1"/>
                <c:pt idx="0">
                  <c:v>SDB</c:v>
                </c:pt>
              </c:strCache>
            </c:strRef>
          </c:tx>
          <c:spPr>
            <a:ln w="28575" cap="rnd" cmpd="sng" algn="ctr">
              <a:solidFill>
                <a:schemeClr val="accent3">
                  <a:shade val="95000"/>
                  <a:satMod val="105000"/>
                </a:schemeClr>
              </a:solidFill>
              <a:prstDash val="solid"/>
              <a:round/>
            </a:ln>
            <a:effectLst/>
          </c:spPr>
          <c:marker>
            <c:spPr>
              <a:solidFill>
                <a:schemeClr val="accent3"/>
              </a:solidFill>
              <a:ln w="9525" cap="flat" cmpd="sng" algn="ctr">
                <a:solidFill>
                  <a:schemeClr val="accent3">
                    <a:shade val="95000"/>
                    <a:satMod val="105000"/>
                  </a:schemeClr>
                </a:solidFill>
                <a:prstDash val="solid"/>
                <a:round/>
              </a:ln>
              <a:effectLst/>
            </c:spPr>
          </c:marker>
          <c:cat>
            <c:numRef>
              <c:f>'2015-16'!$B$15:$F$15</c:f>
              <c:numCache>
                <c:formatCode>General</c:formatCode>
                <c:ptCount val="5"/>
                <c:pt idx="0">
                  <c:v>2011</c:v>
                </c:pt>
                <c:pt idx="1">
                  <c:v>2012</c:v>
                </c:pt>
                <c:pt idx="2">
                  <c:v>2013</c:v>
                </c:pt>
                <c:pt idx="3">
                  <c:v>2014</c:v>
                </c:pt>
                <c:pt idx="4">
                  <c:v>2015</c:v>
                </c:pt>
              </c:numCache>
            </c:numRef>
          </c:cat>
          <c:val>
            <c:numRef>
              <c:f>'2015-16'!$B$17:$F$17</c:f>
              <c:numCache>
                <c:formatCode>0.00%</c:formatCode>
                <c:ptCount val="5"/>
                <c:pt idx="0">
                  <c:v>6.6621645148570705E-2</c:v>
                </c:pt>
                <c:pt idx="1">
                  <c:v>4.8904649513389596E-2</c:v>
                </c:pt>
                <c:pt idx="2">
                  <c:v>4.4379415143722366E-2</c:v>
                </c:pt>
                <c:pt idx="3">
                  <c:v>5.7619725531447383E-2</c:v>
                </c:pt>
                <c:pt idx="4">
                  <c:v>5.271119854037646E-2</c:v>
                </c:pt>
              </c:numCache>
            </c:numRef>
          </c:val>
          <c:smooth val="0"/>
          <c:extLst>
            <c:ext xmlns:c16="http://schemas.microsoft.com/office/drawing/2014/chart" uri="{C3380CC4-5D6E-409C-BE32-E72D297353CC}">
              <c16:uniqueId val="{00000001-54CA-40FE-88B5-DC20A52E0087}"/>
            </c:ext>
          </c:extLst>
        </c:ser>
        <c:dLbls>
          <c:showLegendKey val="0"/>
          <c:showVal val="0"/>
          <c:showCatName val="0"/>
          <c:showSerName val="0"/>
          <c:showPercent val="0"/>
          <c:showBubbleSize val="0"/>
        </c:dLbls>
        <c:marker val="1"/>
        <c:smooth val="0"/>
        <c:axId val="475230168"/>
        <c:axId val="475231344"/>
      </c:lineChart>
      <c:catAx>
        <c:axId val="475230168"/>
        <c:scaling>
          <c:orientation val="minMax"/>
        </c:scaling>
        <c:delete val="0"/>
        <c:axPos val="b"/>
        <c:numFmt formatCode="General"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crossAx val="475231344"/>
        <c:crosses val="autoZero"/>
        <c:auto val="0"/>
        <c:lblAlgn val="ctr"/>
        <c:lblOffset val="100"/>
        <c:noMultiLvlLbl val="0"/>
      </c:catAx>
      <c:valAx>
        <c:axId val="475231344"/>
        <c:scaling>
          <c:orientation val="minMax"/>
          <c:max val="0.35000000000000003"/>
        </c:scaling>
        <c:delete val="0"/>
        <c:axPos val="l"/>
        <c:majorGridlines>
          <c:spPr>
            <a:ln w="9525" cap="flat" cmpd="sng" algn="ctr">
              <a:solidFill>
                <a:schemeClr val="tx1">
                  <a:tint val="75000"/>
                  <a:shade val="95000"/>
                  <a:satMod val="105000"/>
                </a:schemeClr>
              </a:solidFill>
              <a:prstDash val="solid"/>
              <a:round/>
            </a:ln>
            <a:effectLst/>
          </c:spPr>
        </c:majorGridlines>
        <c:numFmt formatCode="0.00%"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475230168"/>
        <c:crosses val="autoZero"/>
        <c:crossBetween val="between"/>
      </c:valAx>
      <c:spPr>
        <a:noFill/>
        <a:ln>
          <a:noFill/>
        </a:ln>
        <a:effectLst/>
      </c:spPr>
    </c:plotArea>
    <c:legend>
      <c:legendPos val="r"/>
      <c:layout>
        <c:manualLayout>
          <c:xMode val="edge"/>
          <c:yMode val="edge"/>
          <c:x val="0.18782704793479763"/>
          <c:y val="0.85714291761916872"/>
          <c:w val="0.62178325735598849"/>
          <c:h val="7.7762890525781059E-2"/>
        </c:manualLayout>
      </c:layout>
      <c:overlay val="0"/>
      <c:spPr>
        <a:noFill/>
        <a:ln>
          <a:solidFill>
            <a:schemeClr val="bg2"/>
          </a:solid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flat" cmpd="sng" algn="ctr">
      <a:solidFill>
        <a:schemeClr val="tx1"/>
      </a:solidFill>
      <a:prstDash val="solid"/>
    </a:ln>
    <a:effectLst/>
  </c:spPr>
  <c:txPr>
    <a:bodyPr/>
    <a:lstStyle/>
    <a:p>
      <a:pPr>
        <a:defRPr sz="6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sz="1400" b="1" dirty="0">
                <a:solidFill>
                  <a:schemeClr val="tx1"/>
                </a:solidFill>
              </a:rPr>
              <a:t>FY’ 15/16 Distribution of Payments</a:t>
            </a:r>
          </a:p>
        </c:rich>
      </c:tx>
      <c:layout>
        <c:manualLayout>
          <c:xMode val="edge"/>
          <c:yMode val="edge"/>
          <c:x val="0.34214912280701759"/>
          <c:y val="4.9765815910942174E-2"/>
        </c:manualLayout>
      </c:layout>
      <c:overlay val="1"/>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424946976324929"/>
          <c:y val="0.31159301915618759"/>
          <c:w val="0.46445143169321029"/>
          <c:h val="0.68088733933133982"/>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10F-408B-BA8D-FCFB32B63461}"/>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510F-408B-BA8D-FCFB32B63461}"/>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510F-408B-BA8D-FCFB32B63461}"/>
              </c:ext>
            </c:extLst>
          </c:dPt>
          <c:dPt>
            <c:idx val="3"/>
            <c:bubble3D val="0"/>
            <c:explosion val="2"/>
            <c:spPr>
              <a:solidFill>
                <a:schemeClr val="accent1">
                  <a:lumMod val="60000"/>
                </a:schemeClr>
              </a:solidFill>
              <a:ln w="19050">
                <a:solidFill>
                  <a:schemeClr val="lt1"/>
                </a:solidFill>
              </a:ln>
              <a:effectLst/>
            </c:spPr>
            <c:extLst>
              <c:ext xmlns:c16="http://schemas.microsoft.com/office/drawing/2014/chart" uri="{C3380CC4-5D6E-409C-BE32-E72D297353CC}">
                <c16:uniqueId val="{00000007-510F-408B-BA8D-FCFB32B63461}"/>
              </c:ext>
            </c:extLst>
          </c:dPt>
          <c:dLbls>
            <c:dLbl>
              <c:idx val="0"/>
              <c:layout>
                <c:manualLayout>
                  <c:x val="-0.22471922917530046"/>
                  <c:y val="-5.6534947020511327E-3"/>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1-510F-408B-BA8D-FCFB32B63461}"/>
                </c:ext>
              </c:extLst>
            </c:dLbl>
            <c:dLbl>
              <c:idx val="1"/>
              <c:layout>
                <c:manualLayout>
                  <c:x val="-2.8869146290924241E-2"/>
                  <c:y val="-3.1115485564304463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3-510F-408B-BA8D-FCFB32B63461}"/>
                </c:ext>
              </c:extLst>
            </c:dLbl>
            <c:dLbl>
              <c:idx val="2"/>
              <c:layout>
                <c:manualLayout>
                  <c:x val="8.5987698507383553E-2"/>
                  <c:y val="8.1614173228346409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5-510F-408B-BA8D-FCFB32B63461}"/>
                </c:ext>
              </c:extLst>
            </c:dLbl>
            <c:dLbl>
              <c:idx val="3"/>
              <c:layout>
                <c:manualLayout>
                  <c:x val="0.11548815444122117"/>
                  <c:y val="-0.14362447749586857"/>
                </c:manualLayout>
              </c:layout>
              <c:tx>
                <c:rich>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fld id="{42BF143B-33C4-4421-8EE7-D6DF85FC145B}" type="CATEGORYNAME">
                      <a:rPr lang="en-US" sz="900" b="1" dirty="0">
                        <a:solidFill>
                          <a:schemeClr val="bg1"/>
                        </a:solidFill>
                      </a:rPr>
                      <a:pPr>
                        <a:defRPr sz="900" b="1"/>
                      </a:pPr>
                      <a:t>[CATEGORY NAME]</a:t>
                    </a:fld>
                    <a:r>
                      <a:rPr lang="en-US" sz="900" b="1" baseline="0" dirty="0">
                        <a:solidFill>
                          <a:schemeClr val="bg1"/>
                        </a:solidFill>
                      </a:rPr>
                      <a:t>
</a:t>
                    </a:r>
                    <a:fld id="{896D89B7-EE6F-44A1-84FF-77F5EEEE0F6B}" type="VALUE">
                      <a:rPr lang="en-US" sz="900" b="1" baseline="0" dirty="0">
                        <a:solidFill>
                          <a:schemeClr val="bg1"/>
                        </a:solidFill>
                      </a:rPr>
                      <a:pPr>
                        <a:defRPr sz="900" b="1"/>
                      </a:pPr>
                      <a:t>[VALUE]</a:t>
                    </a:fld>
                    <a:r>
                      <a:rPr lang="en-US" sz="900" b="1" baseline="0" dirty="0">
                        <a:solidFill>
                          <a:schemeClr val="bg1"/>
                        </a:solidFill>
                      </a:rPr>
                      <a:t>
</a:t>
                    </a:r>
                    <a:fld id="{F8C59411-C169-4F39-A107-FB82D9CB2DDB}" type="PERCENTAGE">
                      <a:rPr lang="en-US" sz="900" b="1" baseline="0" dirty="0">
                        <a:solidFill>
                          <a:schemeClr val="bg1"/>
                        </a:solidFill>
                      </a:rPr>
                      <a:pPr>
                        <a:defRPr sz="900" b="1"/>
                      </a:pPr>
                      <a:t>[PERCENTAGE]</a:t>
                    </a:fld>
                    <a:endParaRPr lang="en-US" sz="900" b="1" baseline="0" dirty="0">
                      <a:solidFill>
                        <a:schemeClr val="bg1"/>
                      </a:solidFill>
                    </a:endParaRPr>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7-510F-408B-BA8D-FCFB32B63461}"/>
                </c:ext>
              </c:extLst>
            </c:dLbl>
            <c:spPr>
              <a:noFill/>
              <a:ln>
                <a:noFill/>
              </a:ln>
              <a:effectLst/>
            </c:spPr>
            <c:txPr>
              <a:bodyPr rot="0" spcFirstLastPara="1" vertOverflow="ellipsis" vert="horz" wrap="square" lIns="38100" tIns="19050" rIns="38100" bIns="19050" anchor="ctr" anchorCtr="1">
                <a:spAutoFit/>
              </a:bodyPr>
              <a:lstStyle/>
              <a:p>
                <a:pPr>
                  <a:defRPr sz="7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'Pie Chart'!$B$1:$B$4</c:f>
              <c:strCache>
                <c:ptCount val="4"/>
                <c:pt idx="0">
                  <c:v>SDB Prime Contractor Payments</c:v>
                </c:pt>
                <c:pt idx="1">
                  <c:v>SDB Subcontractor Payments</c:v>
                </c:pt>
                <c:pt idx="2">
                  <c:v>SB Prime Payments</c:v>
                </c:pt>
                <c:pt idx="3">
                  <c:v>Non-SB/SDB Contractor Payments</c:v>
                </c:pt>
              </c:strCache>
            </c:strRef>
          </c:cat>
          <c:val>
            <c:numRef>
              <c:f>'Pie Chart'!$C$1:$C$4</c:f>
              <c:numCache>
                <c:formatCode>_("$"* #,##0_);_("$"* \(#,##0\);_("$"* "-"??_);_(@_)</c:formatCode>
                <c:ptCount val="4"/>
                <c:pt idx="0" formatCode="&quot;$&quot;#,##0">
                  <c:v>40490369</c:v>
                </c:pt>
                <c:pt idx="1">
                  <c:v>205161835</c:v>
                </c:pt>
                <c:pt idx="2">
                  <c:v>108679236</c:v>
                </c:pt>
                <c:pt idx="3">
                  <c:v>4306011512</c:v>
                </c:pt>
              </c:numCache>
            </c:numRef>
          </c:val>
          <c:extLst>
            <c:ext xmlns:c16="http://schemas.microsoft.com/office/drawing/2014/chart" uri="{C3380CC4-5D6E-409C-BE32-E72D297353CC}">
              <c16:uniqueId val="{00000008-510F-408B-BA8D-FCFB32B6346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7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A6CB2B-5581-4799-A00F-495DA49C77DC}" type="doc">
      <dgm:prSet loTypeId="urn:microsoft.com/office/officeart/2005/8/layout/orgChart1" loCatId="hierarchy" qsTypeId="urn:microsoft.com/office/officeart/2005/8/quickstyle/simple1" qsCatId="simple" csTypeId="urn:microsoft.com/office/officeart/2005/8/colors/colorful2" csCatId="colorful" phldr="1"/>
      <dgm:spPr/>
      <dgm:t>
        <a:bodyPr/>
        <a:lstStyle/>
        <a:p>
          <a:endParaRPr lang="en-US"/>
        </a:p>
      </dgm:t>
    </dgm:pt>
    <dgm:pt modelId="{23E55D7B-850D-42C3-9004-3F7F09514EF4}">
      <dgm:prSet phldrT="[Text]"/>
      <dgm:spPr/>
      <dgm:t>
        <a:bodyPr/>
        <a:lstStyle/>
        <a:p>
          <a:r>
            <a:rPr lang="en-US" dirty="0"/>
            <a:t>Deputy Secretary for Diversity, Inclusion &amp; Small Business Opportunities</a:t>
          </a:r>
        </a:p>
        <a:p>
          <a:r>
            <a:rPr lang="en-US" dirty="0"/>
            <a:t>Kerry L. Kirkland</a:t>
          </a:r>
        </a:p>
      </dgm:t>
    </dgm:pt>
    <dgm:pt modelId="{BCB8F035-F55F-4559-8A02-95788F7890B3}" type="parTrans" cxnId="{4F0F7D44-F926-4C35-BFE1-3E5F7D892876}">
      <dgm:prSet/>
      <dgm:spPr/>
      <dgm:t>
        <a:bodyPr/>
        <a:lstStyle/>
        <a:p>
          <a:endParaRPr lang="en-US"/>
        </a:p>
      </dgm:t>
    </dgm:pt>
    <dgm:pt modelId="{D250DE49-70D2-4CEA-8B30-8F956BCF9E8E}" type="sibTrans" cxnId="{4F0F7D44-F926-4C35-BFE1-3E5F7D892876}">
      <dgm:prSet/>
      <dgm:spPr/>
      <dgm:t>
        <a:bodyPr/>
        <a:lstStyle/>
        <a:p>
          <a:endParaRPr lang="en-US"/>
        </a:p>
      </dgm:t>
    </dgm:pt>
    <dgm:pt modelId="{3E88D381-F0C2-4B13-8FDF-95372D5663BF}" type="asst">
      <dgm:prSet phldrT="[Text]"/>
      <dgm:spPr/>
      <dgm:t>
        <a:bodyPr/>
        <a:lstStyle/>
        <a:p>
          <a:r>
            <a:rPr lang="en-US" dirty="0"/>
            <a:t>Director of the Bureau of Diversity, Inclusion &amp; Small Business Opportunities</a:t>
          </a:r>
        </a:p>
        <a:p>
          <a:r>
            <a:rPr lang="en-US" dirty="0"/>
            <a:t>DeShawn Lewis</a:t>
          </a:r>
        </a:p>
      </dgm:t>
    </dgm:pt>
    <dgm:pt modelId="{3C666747-3688-42A4-995D-ACA5EA5F53DB}" type="parTrans" cxnId="{8E634EB8-0B01-428F-8EE9-3F428FAC8121}">
      <dgm:prSet/>
      <dgm:spPr>
        <a:ln>
          <a:solidFill>
            <a:schemeClr val="bg1"/>
          </a:solidFill>
        </a:ln>
      </dgm:spPr>
      <dgm:t>
        <a:bodyPr/>
        <a:lstStyle/>
        <a:p>
          <a:endParaRPr lang="en-US"/>
        </a:p>
      </dgm:t>
    </dgm:pt>
    <dgm:pt modelId="{9C1CAEBB-15C8-4D8E-B019-65306BD7EB30}" type="sibTrans" cxnId="{8E634EB8-0B01-428F-8EE9-3F428FAC8121}">
      <dgm:prSet/>
      <dgm:spPr/>
      <dgm:t>
        <a:bodyPr/>
        <a:lstStyle/>
        <a:p>
          <a:endParaRPr lang="en-US"/>
        </a:p>
      </dgm:t>
    </dgm:pt>
    <dgm:pt modelId="{7A8D8D64-1D96-40AE-9025-04A44637137A}">
      <dgm:prSet phldrT="[Text]"/>
      <dgm:spPr/>
      <dgm:t>
        <a:bodyPr/>
        <a:lstStyle/>
        <a:p>
          <a:r>
            <a:rPr lang="en-US" dirty="0"/>
            <a:t>Certification Unit</a:t>
          </a:r>
        </a:p>
        <a:p>
          <a:r>
            <a:rPr lang="en-US" dirty="0"/>
            <a:t>Cassandra Nevel</a:t>
          </a:r>
        </a:p>
      </dgm:t>
    </dgm:pt>
    <dgm:pt modelId="{D9DC23CC-ACA5-4BC9-829F-82833E3ED595}" type="parTrans" cxnId="{D3C43BE3-8F84-4B01-A6BB-DC9ABD8A53A1}">
      <dgm:prSet/>
      <dgm:spPr/>
      <dgm:t>
        <a:bodyPr/>
        <a:lstStyle/>
        <a:p>
          <a:endParaRPr lang="en-US"/>
        </a:p>
      </dgm:t>
    </dgm:pt>
    <dgm:pt modelId="{4FE7F02C-7AF3-44FD-8F0F-62E4D82576F3}" type="sibTrans" cxnId="{D3C43BE3-8F84-4B01-A6BB-DC9ABD8A53A1}">
      <dgm:prSet/>
      <dgm:spPr/>
      <dgm:t>
        <a:bodyPr/>
        <a:lstStyle/>
        <a:p>
          <a:endParaRPr lang="en-US"/>
        </a:p>
      </dgm:t>
    </dgm:pt>
    <dgm:pt modelId="{1BE9BB8D-FE21-40B4-82E7-E50C77C888D5}">
      <dgm:prSet phldrT="[Text]"/>
      <dgm:spPr/>
      <dgm:t>
        <a:bodyPr/>
        <a:lstStyle/>
        <a:p>
          <a:r>
            <a:rPr lang="en-US" dirty="0"/>
            <a:t>Procurement Compliance Unit</a:t>
          </a:r>
        </a:p>
        <a:p>
          <a:r>
            <a:rPr lang="en-US" dirty="0"/>
            <a:t>Curtis Burwell</a:t>
          </a:r>
        </a:p>
      </dgm:t>
    </dgm:pt>
    <dgm:pt modelId="{CDA64D8E-ADB7-4B00-AD79-D901DD97A93C}" type="parTrans" cxnId="{E93E05B9-99A4-452C-AB49-663C26586FBE}">
      <dgm:prSet/>
      <dgm:spPr/>
      <dgm:t>
        <a:bodyPr/>
        <a:lstStyle/>
        <a:p>
          <a:endParaRPr lang="en-US"/>
        </a:p>
      </dgm:t>
    </dgm:pt>
    <dgm:pt modelId="{069D8266-6D73-462F-9D1B-98FBABB578EC}" type="sibTrans" cxnId="{E93E05B9-99A4-452C-AB49-663C26586FBE}">
      <dgm:prSet/>
      <dgm:spPr/>
      <dgm:t>
        <a:bodyPr/>
        <a:lstStyle/>
        <a:p>
          <a:endParaRPr lang="en-US"/>
        </a:p>
      </dgm:t>
    </dgm:pt>
    <dgm:pt modelId="{66B2CB43-50BA-495A-8467-305FF7C1FB3A}">
      <dgm:prSet phldrT="[Text]"/>
      <dgm:spPr/>
      <dgm:t>
        <a:bodyPr/>
        <a:lstStyle/>
        <a:p>
          <a:r>
            <a:rPr lang="en-US" dirty="0"/>
            <a:t>Construction Compliance Unit</a:t>
          </a:r>
        </a:p>
        <a:p>
          <a:r>
            <a:rPr lang="en-US" dirty="0"/>
            <a:t>VACANT</a:t>
          </a:r>
        </a:p>
      </dgm:t>
    </dgm:pt>
    <dgm:pt modelId="{2C2373F9-DB38-42AC-90B6-25C04C0E04B8}" type="parTrans" cxnId="{41A9D8CE-70DB-4579-8146-16C471DB8FB5}">
      <dgm:prSet/>
      <dgm:spPr/>
      <dgm:t>
        <a:bodyPr/>
        <a:lstStyle/>
        <a:p>
          <a:endParaRPr lang="en-US"/>
        </a:p>
      </dgm:t>
    </dgm:pt>
    <dgm:pt modelId="{3FB0D1F8-14EB-45D0-B73D-EDC16275D3A7}" type="sibTrans" cxnId="{41A9D8CE-70DB-4579-8146-16C471DB8FB5}">
      <dgm:prSet/>
      <dgm:spPr/>
      <dgm:t>
        <a:bodyPr/>
        <a:lstStyle/>
        <a:p>
          <a:endParaRPr lang="en-US"/>
        </a:p>
      </dgm:t>
    </dgm:pt>
    <dgm:pt modelId="{B50B8375-EC4B-40F3-A00B-354099D3BA58}" type="asst">
      <dgm:prSet/>
      <dgm:spPr/>
      <dgm:t>
        <a:bodyPr/>
        <a:lstStyle/>
        <a:p>
          <a:r>
            <a:rPr lang="en-US" dirty="0"/>
            <a:t>Administrative Officer 3</a:t>
          </a:r>
        </a:p>
        <a:p>
          <a:r>
            <a:rPr lang="en-US" dirty="0"/>
            <a:t>Chi-Chi Owunwanne</a:t>
          </a:r>
        </a:p>
      </dgm:t>
    </dgm:pt>
    <dgm:pt modelId="{EF741C0E-ED81-428D-941D-1C138A5BB012}" type="parTrans" cxnId="{1B5F230E-3B1B-4E22-999A-6851588E2FD4}">
      <dgm:prSet/>
      <dgm:spPr/>
      <dgm:t>
        <a:bodyPr/>
        <a:lstStyle/>
        <a:p>
          <a:endParaRPr lang="en-US"/>
        </a:p>
      </dgm:t>
    </dgm:pt>
    <dgm:pt modelId="{B8294552-3F8E-46A9-8CA3-115073F5971F}" type="sibTrans" cxnId="{1B5F230E-3B1B-4E22-999A-6851588E2FD4}">
      <dgm:prSet/>
      <dgm:spPr/>
      <dgm:t>
        <a:bodyPr/>
        <a:lstStyle/>
        <a:p>
          <a:endParaRPr lang="en-US"/>
        </a:p>
      </dgm:t>
    </dgm:pt>
    <dgm:pt modelId="{38FCE2F1-F47E-476E-826F-4E33ED233F95}" type="asst">
      <dgm:prSet/>
      <dgm:spPr/>
      <dgm:t>
        <a:bodyPr/>
        <a:lstStyle/>
        <a:p>
          <a:r>
            <a:rPr lang="en-US" dirty="0"/>
            <a:t>Administrative Officer 2</a:t>
          </a:r>
        </a:p>
        <a:p>
          <a:r>
            <a:rPr lang="en-US" dirty="0"/>
            <a:t>Tina Marks</a:t>
          </a:r>
        </a:p>
      </dgm:t>
    </dgm:pt>
    <dgm:pt modelId="{6FFCC990-0FA7-44AE-860B-BE63130A32FA}" type="parTrans" cxnId="{922D5625-24E7-40CF-A9CD-91EF7432C058}">
      <dgm:prSet/>
      <dgm:spPr/>
      <dgm:t>
        <a:bodyPr/>
        <a:lstStyle/>
        <a:p>
          <a:endParaRPr lang="en-US"/>
        </a:p>
      </dgm:t>
    </dgm:pt>
    <dgm:pt modelId="{B7FF9154-D40E-4740-9CF9-EB3645A7D925}" type="sibTrans" cxnId="{922D5625-24E7-40CF-A9CD-91EF7432C058}">
      <dgm:prSet/>
      <dgm:spPr/>
      <dgm:t>
        <a:bodyPr/>
        <a:lstStyle/>
        <a:p>
          <a:endParaRPr lang="en-US"/>
        </a:p>
      </dgm:t>
    </dgm:pt>
    <dgm:pt modelId="{157D8FAC-679B-4006-A595-E9CD5615CA53}">
      <dgm:prSet/>
      <dgm:spPr/>
      <dgm:t>
        <a:bodyPr/>
        <a:lstStyle/>
        <a:p>
          <a:r>
            <a:rPr lang="en-US" dirty="0"/>
            <a:t>Ferzana Irani</a:t>
          </a:r>
        </a:p>
      </dgm:t>
    </dgm:pt>
    <dgm:pt modelId="{F11A35C2-EBCF-4A64-98F4-C1E9B3B84EF2}" type="parTrans" cxnId="{D5881405-47C5-4FFA-965D-6B0782F61B54}">
      <dgm:prSet/>
      <dgm:spPr/>
      <dgm:t>
        <a:bodyPr/>
        <a:lstStyle/>
        <a:p>
          <a:endParaRPr lang="en-US"/>
        </a:p>
      </dgm:t>
    </dgm:pt>
    <dgm:pt modelId="{E643FC91-FF60-47E9-B2AB-925689932B12}" type="sibTrans" cxnId="{D5881405-47C5-4FFA-965D-6B0782F61B54}">
      <dgm:prSet/>
      <dgm:spPr/>
      <dgm:t>
        <a:bodyPr/>
        <a:lstStyle/>
        <a:p>
          <a:endParaRPr lang="en-US"/>
        </a:p>
      </dgm:t>
    </dgm:pt>
    <dgm:pt modelId="{0E44AAE8-2FFD-4A10-9CE6-66E764502876}">
      <dgm:prSet/>
      <dgm:spPr/>
      <dgm:t>
        <a:bodyPr/>
        <a:lstStyle/>
        <a:p>
          <a:r>
            <a:rPr lang="en-US" dirty="0"/>
            <a:t>VACANT</a:t>
          </a:r>
        </a:p>
      </dgm:t>
    </dgm:pt>
    <dgm:pt modelId="{6D8CBC6E-2693-4635-AFE9-458C718C2947}" type="parTrans" cxnId="{0EE40CA0-0F1B-4CAF-ABA1-71DA64CF4128}">
      <dgm:prSet/>
      <dgm:spPr/>
      <dgm:t>
        <a:bodyPr/>
        <a:lstStyle/>
        <a:p>
          <a:endParaRPr lang="en-US"/>
        </a:p>
      </dgm:t>
    </dgm:pt>
    <dgm:pt modelId="{56D0E35C-D083-42DA-80AD-11B6ABEBE315}" type="sibTrans" cxnId="{0EE40CA0-0F1B-4CAF-ABA1-71DA64CF4128}">
      <dgm:prSet/>
      <dgm:spPr/>
      <dgm:t>
        <a:bodyPr/>
        <a:lstStyle/>
        <a:p>
          <a:endParaRPr lang="en-US"/>
        </a:p>
      </dgm:t>
    </dgm:pt>
    <dgm:pt modelId="{97117ADB-856E-418C-A239-B37C82A44715}">
      <dgm:prSet/>
      <dgm:spPr/>
      <dgm:t>
        <a:bodyPr/>
        <a:lstStyle/>
        <a:p>
          <a:r>
            <a:rPr lang="en-US" dirty="0"/>
            <a:t>Beth Nonemaker</a:t>
          </a:r>
        </a:p>
      </dgm:t>
    </dgm:pt>
    <dgm:pt modelId="{F69CD921-4FE7-4AF2-ACB4-2120C3BC6337}" type="parTrans" cxnId="{CA46F526-A05B-4322-9D6D-17A6EE1FD1D2}">
      <dgm:prSet/>
      <dgm:spPr/>
      <dgm:t>
        <a:bodyPr/>
        <a:lstStyle/>
        <a:p>
          <a:endParaRPr lang="en-US"/>
        </a:p>
      </dgm:t>
    </dgm:pt>
    <dgm:pt modelId="{2B2700AB-A9CF-467B-8635-C13E47993296}" type="sibTrans" cxnId="{CA46F526-A05B-4322-9D6D-17A6EE1FD1D2}">
      <dgm:prSet/>
      <dgm:spPr/>
      <dgm:t>
        <a:bodyPr/>
        <a:lstStyle/>
        <a:p>
          <a:endParaRPr lang="en-US"/>
        </a:p>
      </dgm:t>
    </dgm:pt>
    <dgm:pt modelId="{3AA64AF8-040F-444D-8064-77160BC0EA2D}">
      <dgm:prSet/>
      <dgm:spPr/>
      <dgm:t>
        <a:bodyPr/>
        <a:lstStyle/>
        <a:p>
          <a:r>
            <a:rPr lang="en-US" dirty="0"/>
            <a:t>Kheea Anderson</a:t>
          </a:r>
        </a:p>
      </dgm:t>
    </dgm:pt>
    <dgm:pt modelId="{A8626757-7ABD-4DF3-8644-A73BE4EA513B}" type="parTrans" cxnId="{AAA70A6F-45AE-439D-A5D5-DA885D52B909}">
      <dgm:prSet/>
      <dgm:spPr/>
      <dgm:t>
        <a:bodyPr/>
        <a:lstStyle/>
        <a:p>
          <a:endParaRPr lang="en-US"/>
        </a:p>
      </dgm:t>
    </dgm:pt>
    <dgm:pt modelId="{9D3226BA-DD46-42BB-B404-7201480955D2}" type="sibTrans" cxnId="{AAA70A6F-45AE-439D-A5D5-DA885D52B909}">
      <dgm:prSet/>
      <dgm:spPr/>
      <dgm:t>
        <a:bodyPr/>
        <a:lstStyle/>
        <a:p>
          <a:endParaRPr lang="en-US"/>
        </a:p>
      </dgm:t>
    </dgm:pt>
    <dgm:pt modelId="{E0F38EB7-4BE0-497C-A7AF-0CAF65096AEF}">
      <dgm:prSet/>
      <dgm:spPr/>
      <dgm:t>
        <a:bodyPr/>
        <a:lstStyle/>
        <a:p>
          <a:r>
            <a:rPr lang="en-US" dirty="0"/>
            <a:t>Business Enterprise Analyst</a:t>
          </a:r>
        </a:p>
        <a:p>
          <a:r>
            <a:rPr lang="en-US" dirty="0"/>
            <a:t>Vince Adigwu</a:t>
          </a:r>
        </a:p>
      </dgm:t>
    </dgm:pt>
    <dgm:pt modelId="{197F437C-48E1-4570-95FB-04F5D34BD353}" type="parTrans" cxnId="{0080D787-2DC2-49EB-9E5B-9622A437DF91}">
      <dgm:prSet/>
      <dgm:spPr/>
      <dgm:t>
        <a:bodyPr/>
        <a:lstStyle/>
        <a:p>
          <a:endParaRPr lang="en-US"/>
        </a:p>
      </dgm:t>
    </dgm:pt>
    <dgm:pt modelId="{1F4FFA19-E538-40C8-B78B-62E36172087D}" type="sibTrans" cxnId="{0080D787-2DC2-49EB-9E5B-9622A437DF91}">
      <dgm:prSet/>
      <dgm:spPr/>
      <dgm:t>
        <a:bodyPr/>
        <a:lstStyle/>
        <a:p>
          <a:endParaRPr lang="en-US"/>
        </a:p>
      </dgm:t>
    </dgm:pt>
    <dgm:pt modelId="{9839AE17-F12B-4C9C-A80C-EB9A8EE5BBFB}" type="asst">
      <dgm:prSet/>
      <dgm:spPr/>
      <dgm:t>
        <a:bodyPr/>
        <a:lstStyle/>
        <a:p>
          <a:r>
            <a:rPr lang="en-US" dirty="0"/>
            <a:t>Procurement Liaison</a:t>
          </a:r>
        </a:p>
        <a:p>
          <a:r>
            <a:rPr lang="en-US" dirty="0"/>
            <a:t>Audrey Smith</a:t>
          </a:r>
        </a:p>
      </dgm:t>
    </dgm:pt>
    <dgm:pt modelId="{8AF5BE6D-0162-4152-A9CC-CCA5F44379DB}" type="parTrans" cxnId="{D366D266-2E84-4308-BAED-841C17AB908C}">
      <dgm:prSet/>
      <dgm:spPr/>
      <dgm:t>
        <a:bodyPr/>
        <a:lstStyle/>
        <a:p>
          <a:endParaRPr lang="en-US"/>
        </a:p>
      </dgm:t>
    </dgm:pt>
    <dgm:pt modelId="{AB7D0F29-19FB-407A-959A-98C59450F341}" type="sibTrans" cxnId="{D366D266-2E84-4308-BAED-841C17AB908C}">
      <dgm:prSet/>
      <dgm:spPr/>
      <dgm:t>
        <a:bodyPr/>
        <a:lstStyle/>
        <a:p>
          <a:endParaRPr lang="en-US"/>
        </a:p>
      </dgm:t>
    </dgm:pt>
    <dgm:pt modelId="{5D30EF6D-2625-4379-A2A9-A89BC9EE49E3}" type="asst">
      <dgm:prSet/>
      <dgm:spPr/>
      <dgm:t>
        <a:bodyPr/>
        <a:lstStyle/>
        <a:p>
          <a:r>
            <a:rPr lang="en-US" dirty="0"/>
            <a:t>Construction Liaison</a:t>
          </a:r>
        </a:p>
        <a:p>
          <a:r>
            <a:rPr lang="en-US" dirty="0"/>
            <a:t>Paula Murphy</a:t>
          </a:r>
        </a:p>
      </dgm:t>
    </dgm:pt>
    <dgm:pt modelId="{B4F65AB1-A700-4368-8AC4-CC1F3CD353C4}" type="parTrans" cxnId="{BF505956-D180-412A-9B16-0E5D9C77B401}">
      <dgm:prSet/>
      <dgm:spPr/>
      <dgm:t>
        <a:bodyPr/>
        <a:lstStyle/>
        <a:p>
          <a:endParaRPr lang="en-US"/>
        </a:p>
      </dgm:t>
    </dgm:pt>
    <dgm:pt modelId="{057A8240-5BCF-4778-A152-D93AAFD46961}" type="sibTrans" cxnId="{BF505956-D180-412A-9B16-0E5D9C77B401}">
      <dgm:prSet/>
      <dgm:spPr/>
      <dgm:t>
        <a:bodyPr/>
        <a:lstStyle/>
        <a:p>
          <a:endParaRPr lang="en-US"/>
        </a:p>
      </dgm:t>
    </dgm:pt>
    <dgm:pt modelId="{ED707249-4C71-4EAC-B3F3-80463748F058}" type="pres">
      <dgm:prSet presAssocID="{54A6CB2B-5581-4799-A00F-495DA49C77DC}" presName="hierChild1" presStyleCnt="0">
        <dgm:presLayoutVars>
          <dgm:orgChart val="1"/>
          <dgm:chPref val="1"/>
          <dgm:dir/>
          <dgm:animOne val="branch"/>
          <dgm:animLvl val="lvl"/>
          <dgm:resizeHandles/>
        </dgm:presLayoutVars>
      </dgm:prSet>
      <dgm:spPr/>
    </dgm:pt>
    <dgm:pt modelId="{4B4A8B85-613D-4155-9B94-70E057A4363F}" type="pres">
      <dgm:prSet presAssocID="{23E55D7B-850D-42C3-9004-3F7F09514EF4}" presName="hierRoot1" presStyleCnt="0">
        <dgm:presLayoutVars>
          <dgm:hierBranch val="init"/>
        </dgm:presLayoutVars>
      </dgm:prSet>
      <dgm:spPr/>
    </dgm:pt>
    <dgm:pt modelId="{D90B64DB-0EA0-4FFB-8DA4-B76A4FC3AA2D}" type="pres">
      <dgm:prSet presAssocID="{23E55D7B-850D-42C3-9004-3F7F09514EF4}" presName="rootComposite1" presStyleCnt="0"/>
      <dgm:spPr/>
    </dgm:pt>
    <dgm:pt modelId="{9D3A1995-9917-414F-9961-DA915954BB4B}" type="pres">
      <dgm:prSet presAssocID="{23E55D7B-850D-42C3-9004-3F7F09514EF4}" presName="rootText1" presStyleLbl="node0" presStyleIdx="0" presStyleCnt="1">
        <dgm:presLayoutVars>
          <dgm:chPref val="3"/>
        </dgm:presLayoutVars>
      </dgm:prSet>
      <dgm:spPr/>
    </dgm:pt>
    <dgm:pt modelId="{7DEAFCBF-0C27-4A00-9B70-7472B6CE6942}" type="pres">
      <dgm:prSet presAssocID="{23E55D7B-850D-42C3-9004-3F7F09514EF4}" presName="rootConnector1" presStyleLbl="node1" presStyleIdx="0" presStyleCnt="0"/>
      <dgm:spPr/>
    </dgm:pt>
    <dgm:pt modelId="{4C3072FD-354D-45FF-9B0A-B6B9F7EFCB7B}" type="pres">
      <dgm:prSet presAssocID="{23E55D7B-850D-42C3-9004-3F7F09514EF4}" presName="hierChild2" presStyleCnt="0"/>
      <dgm:spPr/>
    </dgm:pt>
    <dgm:pt modelId="{587F384B-5D86-4CE5-BD1E-5CD04DFB953A}" type="pres">
      <dgm:prSet presAssocID="{D9DC23CC-ACA5-4BC9-829F-82833E3ED595}" presName="Name37" presStyleLbl="parChTrans1D2" presStyleIdx="0" presStyleCnt="8"/>
      <dgm:spPr/>
    </dgm:pt>
    <dgm:pt modelId="{D8DD5F47-419B-40B8-B6AB-509086C0B89F}" type="pres">
      <dgm:prSet presAssocID="{7A8D8D64-1D96-40AE-9025-04A44637137A}" presName="hierRoot2" presStyleCnt="0">
        <dgm:presLayoutVars>
          <dgm:hierBranch val="init"/>
        </dgm:presLayoutVars>
      </dgm:prSet>
      <dgm:spPr/>
    </dgm:pt>
    <dgm:pt modelId="{5D0DF2F1-63F1-46D1-B874-1C9ECFFD88F6}" type="pres">
      <dgm:prSet presAssocID="{7A8D8D64-1D96-40AE-9025-04A44637137A}" presName="rootComposite" presStyleCnt="0"/>
      <dgm:spPr/>
    </dgm:pt>
    <dgm:pt modelId="{DBADBBD3-6AEA-462E-B2F3-71B38F8E591F}" type="pres">
      <dgm:prSet presAssocID="{7A8D8D64-1D96-40AE-9025-04A44637137A}" presName="rootText" presStyleLbl="node2" presStyleIdx="0" presStyleCnt="3">
        <dgm:presLayoutVars>
          <dgm:chPref val="3"/>
        </dgm:presLayoutVars>
      </dgm:prSet>
      <dgm:spPr/>
    </dgm:pt>
    <dgm:pt modelId="{3198409A-4987-443F-AE2C-BBC517116F18}" type="pres">
      <dgm:prSet presAssocID="{7A8D8D64-1D96-40AE-9025-04A44637137A}" presName="rootConnector" presStyleLbl="node2" presStyleIdx="0" presStyleCnt="3"/>
      <dgm:spPr/>
    </dgm:pt>
    <dgm:pt modelId="{4BDE9525-28D3-477E-9418-00165DD76CC6}" type="pres">
      <dgm:prSet presAssocID="{7A8D8D64-1D96-40AE-9025-04A44637137A}" presName="hierChild4" presStyleCnt="0"/>
      <dgm:spPr/>
    </dgm:pt>
    <dgm:pt modelId="{3D13F995-22AA-47AD-89C0-9434AF260E1D}" type="pres">
      <dgm:prSet presAssocID="{F11A35C2-EBCF-4A64-98F4-C1E9B3B84EF2}" presName="Name37" presStyleLbl="parChTrans1D3" presStyleIdx="0" presStyleCnt="5"/>
      <dgm:spPr/>
    </dgm:pt>
    <dgm:pt modelId="{5151AC85-F5A8-42D1-B2B4-148C573D6F67}" type="pres">
      <dgm:prSet presAssocID="{157D8FAC-679B-4006-A595-E9CD5615CA53}" presName="hierRoot2" presStyleCnt="0">
        <dgm:presLayoutVars>
          <dgm:hierBranch val="init"/>
        </dgm:presLayoutVars>
      </dgm:prSet>
      <dgm:spPr/>
    </dgm:pt>
    <dgm:pt modelId="{31966D5E-10EC-4F65-8DDD-B7494B28A6D2}" type="pres">
      <dgm:prSet presAssocID="{157D8FAC-679B-4006-A595-E9CD5615CA53}" presName="rootComposite" presStyleCnt="0"/>
      <dgm:spPr/>
    </dgm:pt>
    <dgm:pt modelId="{BE093815-E957-44D5-9685-FB6E86AE14C8}" type="pres">
      <dgm:prSet presAssocID="{157D8FAC-679B-4006-A595-E9CD5615CA53}" presName="rootText" presStyleLbl="node3" presStyleIdx="0" presStyleCnt="5">
        <dgm:presLayoutVars>
          <dgm:chPref val="3"/>
        </dgm:presLayoutVars>
      </dgm:prSet>
      <dgm:spPr/>
    </dgm:pt>
    <dgm:pt modelId="{DCA86A28-522A-4C85-897E-9DC0466EE411}" type="pres">
      <dgm:prSet presAssocID="{157D8FAC-679B-4006-A595-E9CD5615CA53}" presName="rootConnector" presStyleLbl="node3" presStyleIdx="0" presStyleCnt="5"/>
      <dgm:spPr/>
    </dgm:pt>
    <dgm:pt modelId="{8246739E-AC0D-49AA-AE0C-8CC4C0C89F8E}" type="pres">
      <dgm:prSet presAssocID="{157D8FAC-679B-4006-A595-E9CD5615CA53}" presName="hierChild4" presStyleCnt="0"/>
      <dgm:spPr/>
    </dgm:pt>
    <dgm:pt modelId="{81D8A06C-CA53-4C4E-A3DE-CECC2DF11E01}" type="pres">
      <dgm:prSet presAssocID="{157D8FAC-679B-4006-A595-E9CD5615CA53}" presName="hierChild5" presStyleCnt="0"/>
      <dgm:spPr/>
    </dgm:pt>
    <dgm:pt modelId="{0B7542E6-16A4-472B-8DDB-49338BEA80DF}" type="pres">
      <dgm:prSet presAssocID="{6D8CBC6E-2693-4635-AFE9-458C718C2947}" presName="Name37" presStyleLbl="parChTrans1D3" presStyleIdx="1" presStyleCnt="5"/>
      <dgm:spPr/>
    </dgm:pt>
    <dgm:pt modelId="{9C1E785E-22BF-4A10-97EC-876A1FCD1B2C}" type="pres">
      <dgm:prSet presAssocID="{0E44AAE8-2FFD-4A10-9CE6-66E764502876}" presName="hierRoot2" presStyleCnt="0">
        <dgm:presLayoutVars>
          <dgm:hierBranch val="init"/>
        </dgm:presLayoutVars>
      </dgm:prSet>
      <dgm:spPr/>
    </dgm:pt>
    <dgm:pt modelId="{7A435162-489F-40F9-9A6A-CCFA72A85BE9}" type="pres">
      <dgm:prSet presAssocID="{0E44AAE8-2FFD-4A10-9CE6-66E764502876}" presName="rootComposite" presStyleCnt="0"/>
      <dgm:spPr/>
    </dgm:pt>
    <dgm:pt modelId="{6B7A6697-3FD9-41D6-A79D-CF13AF9B4ED6}" type="pres">
      <dgm:prSet presAssocID="{0E44AAE8-2FFD-4A10-9CE6-66E764502876}" presName="rootText" presStyleLbl="node3" presStyleIdx="1" presStyleCnt="5">
        <dgm:presLayoutVars>
          <dgm:chPref val="3"/>
        </dgm:presLayoutVars>
      </dgm:prSet>
      <dgm:spPr/>
    </dgm:pt>
    <dgm:pt modelId="{58996850-8DD9-47E7-B1FD-C49948B522CE}" type="pres">
      <dgm:prSet presAssocID="{0E44AAE8-2FFD-4A10-9CE6-66E764502876}" presName="rootConnector" presStyleLbl="node3" presStyleIdx="1" presStyleCnt="5"/>
      <dgm:spPr/>
    </dgm:pt>
    <dgm:pt modelId="{780E1C93-480B-4D86-8638-CB2BF3DA64EA}" type="pres">
      <dgm:prSet presAssocID="{0E44AAE8-2FFD-4A10-9CE6-66E764502876}" presName="hierChild4" presStyleCnt="0"/>
      <dgm:spPr/>
    </dgm:pt>
    <dgm:pt modelId="{6D9CDF9E-5B17-4684-93E5-932969168294}" type="pres">
      <dgm:prSet presAssocID="{0E44AAE8-2FFD-4A10-9CE6-66E764502876}" presName="hierChild5" presStyleCnt="0"/>
      <dgm:spPr/>
    </dgm:pt>
    <dgm:pt modelId="{DD658853-A2AF-4FE1-A104-302A711A67AE}" type="pres">
      <dgm:prSet presAssocID="{7A8D8D64-1D96-40AE-9025-04A44637137A}" presName="hierChild5" presStyleCnt="0"/>
      <dgm:spPr/>
    </dgm:pt>
    <dgm:pt modelId="{3839DBBB-B6E5-4477-A46F-99DE3C7B9229}" type="pres">
      <dgm:prSet presAssocID="{CDA64D8E-ADB7-4B00-AD79-D901DD97A93C}" presName="Name37" presStyleLbl="parChTrans1D2" presStyleIdx="1" presStyleCnt="8"/>
      <dgm:spPr/>
    </dgm:pt>
    <dgm:pt modelId="{27FEA3DA-5B8E-4A33-BCC1-F9223DFB3438}" type="pres">
      <dgm:prSet presAssocID="{1BE9BB8D-FE21-40B4-82E7-E50C77C888D5}" presName="hierRoot2" presStyleCnt="0">
        <dgm:presLayoutVars>
          <dgm:hierBranch val="init"/>
        </dgm:presLayoutVars>
      </dgm:prSet>
      <dgm:spPr/>
    </dgm:pt>
    <dgm:pt modelId="{EA759DF6-E32C-484A-BB01-C5D33EEFD1F0}" type="pres">
      <dgm:prSet presAssocID="{1BE9BB8D-FE21-40B4-82E7-E50C77C888D5}" presName="rootComposite" presStyleCnt="0"/>
      <dgm:spPr/>
    </dgm:pt>
    <dgm:pt modelId="{61F42D8F-9A79-4AF6-9E20-BD2AC06EB603}" type="pres">
      <dgm:prSet presAssocID="{1BE9BB8D-FE21-40B4-82E7-E50C77C888D5}" presName="rootText" presStyleLbl="node2" presStyleIdx="1" presStyleCnt="3">
        <dgm:presLayoutVars>
          <dgm:chPref val="3"/>
        </dgm:presLayoutVars>
      </dgm:prSet>
      <dgm:spPr/>
    </dgm:pt>
    <dgm:pt modelId="{CCC08B69-2964-482B-8812-849B30EA733E}" type="pres">
      <dgm:prSet presAssocID="{1BE9BB8D-FE21-40B4-82E7-E50C77C888D5}" presName="rootConnector" presStyleLbl="node2" presStyleIdx="1" presStyleCnt="3"/>
      <dgm:spPr/>
    </dgm:pt>
    <dgm:pt modelId="{5FDB9A84-25AD-47DB-8173-EC34718D7BD1}" type="pres">
      <dgm:prSet presAssocID="{1BE9BB8D-FE21-40B4-82E7-E50C77C888D5}" presName="hierChild4" presStyleCnt="0"/>
      <dgm:spPr/>
    </dgm:pt>
    <dgm:pt modelId="{62210FEC-1967-431E-91B5-27A9C8EDADA0}" type="pres">
      <dgm:prSet presAssocID="{F69CD921-4FE7-4AF2-ACB4-2120C3BC6337}" presName="Name37" presStyleLbl="parChTrans1D3" presStyleIdx="2" presStyleCnt="5"/>
      <dgm:spPr/>
    </dgm:pt>
    <dgm:pt modelId="{8767D774-1BAD-4E97-99F2-D44D1C9A5570}" type="pres">
      <dgm:prSet presAssocID="{97117ADB-856E-418C-A239-B37C82A44715}" presName="hierRoot2" presStyleCnt="0">
        <dgm:presLayoutVars>
          <dgm:hierBranch val="init"/>
        </dgm:presLayoutVars>
      </dgm:prSet>
      <dgm:spPr/>
    </dgm:pt>
    <dgm:pt modelId="{FF1EB60E-4DB3-44A1-BD4D-C88070B246FF}" type="pres">
      <dgm:prSet presAssocID="{97117ADB-856E-418C-A239-B37C82A44715}" presName="rootComposite" presStyleCnt="0"/>
      <dgm:spPr/>
    </dgm:pt>
    <dgm:pt modelId="{96957220-D81F-4607-9A06-0B45A4F42EC8}" type="pres">
      <dgm:prSet presAssocID="{97117ADB-856E-418C-A239-B37C82A44715}" presName="rootText" presStyleLbl="node3" presStyleIdx="2" presStyleCnt="5">
        <dgm:presLayoutVars>
          <dgm:chPref val="3"/>
        </dgm:presLayoutVars>
      </dgm:prSet>
      <dgm:spPr/>
    </dgm:pt>
    <dgm:pt modelId="{4840817B-7192-4C5D-AA50-252EA8ACA2FC}" type="pres">
      <dgm:prSet presAssocID="{97117ADB-856E-418C-A239-B37C82A44715}" presName="rootConnector" presStyleLbl="node3" presStyleIdx="2" presStyleCnt="5"/>
      <dgm:spPr/>
    </dgm:pt>
    <dgm:pt modelId="{6C426E8D-8CD3-40BF-8674-9E2A3EE66357}" type="pres">
      <dgm:prSet presAssocID="{97117ADB-856E-418C-A239-B37C82A44715}" presName="hierChild4" presStyleCnt="0"/>
      <dgm:spPr/>
    </dgm:pt>
    <dgm:pt modelId="{AC3F205A-4ACE-4997-8C16-664E90A89128}" type="pres">
      <dgm:prSet presAssocID="{97117ADB-856E-418C-A239-B37C82A44715}" presName="hierChild5" presStyleCnt="0"/>
      <dgm:spPr/>
    </dgm:pt>
    <dgm:pt modelId="{6AE596CA-B93B-4AC8-862C-027244D3D817}" type="pres">
      <dgm:prSet presAssocID="{A8626757-7ABD-4DF3-8644-A73BE4EA513B}" presName="Name37" presStyleLbl="parChTrans1D3" presStyleIdx="3" presStyleCnt="5"/>
      <dgm:spPr/>
    </dgm:pt>
    <dgm:pt modelId="{2F72802A-4200-43DF-98FA-B462F1C02C2F}" type="pres">
      <dgm:prSet presAssocID="{3AA64AF8-040F-444D-8064-77160BC0EA2D}" presName="hierRoot2" presStyleCnt="0">
        <dgm:presLayoutVars>
          <dgm:hierBranch val="init"/>
        </dgm:presLayoutVars>
      </dgm:prSet>
      <dgm:spPr/>
    </dgm:pt>
    <dgm:pt modelId="{A94FCFA3-D023-406D-B04F-A088937F6497}" type="pres">
      <dgm:prSet presAssocID="{3AA64AF8-040F-444D-8064-77160BC0EA2D}" presName="rootComposite" presStyleCnt="0"/>
      <dgm:spPr/>
    </dgm:pt>
    <dgm:pt modelId="{392515DA-2CC7-4C69-8FFB-69F22E765758}" type="pres">
      <dgm:prSet presAssocID="{3AA64AF8-040F-444D-8064-77160BC0EA2D}" presName="rootText" presStyleLbl="node3" presStyleIdx="3" presStyleCnt="5">
        <dgm:presLayoutVars>
          <dgm:chPref val="3"/>
        </dgm:presLayoutVars>
      </dgm:prSet>
      <dgm:spPr/>
    </dgm:pt>
    <dgm:pt modelId="{5EDF4625-AE62-4D6C-BA2E-E6E38D98D97F}" type="pres">
      <dgm:prSet presAssocID="{3AA64AF8-040F-444D-8064-77160BC0EA2D}" presName="rootConnector" presStyleLbl="node3" presStyleIdx="3" presStyleCnt="5"/>
      <dgm:spPr/>
    </dgm:pt>
    <dgm:pt modelId="{BB8988D6-F30A-4077-AD44-929691F699FD}" type="pres">
      <dgm:prSet presAssocID="{3AA64AF8-040F-444D-8064-77160BC0EA2D}" presName="hierChild4" presStyleCnt="0"/>
      <dgm:spPr/>
    </dgm:pt>
    <dgm:pt modelId="{E179E91C-341A-4CF0-9428-1D0C54E24879}" type="pres">
      <dgm:prSet presAssocID="{3AA64AF8-040F-444D-8064-77160BC0EA2D}" presName="hierChild5" presStyleCnt="0"/>
      <dgm:spPr/>
    </dgm:pt>
    <dgm:pt modelId="{3B0CC5A0-4929-4854-94B7-B9FF8D2E317A}" type="pres">
      <dgm:prSet presAssocID="{1BE9BB8D-FE21-40B4-82E7-E50C77C888D5}" presName="hierChild5" presStyleCnt="0"/>
      <dgm:spPr/>
    </dgm:pt>
    <dgm:pt modelId="{DBAC017C-0D85-42CD-9801-72D8A229CF3F}" type="pres">
      <dgm:prSet presAssocID="{2C2373F9-DB38-42AC-90B6-25C04C0E04B8}" presName="Name37" presStyleLbl="parChTrans1D2" presStyleIdx="2" presStyleCnt="8"/>
      <dgm:spPr/>
    </dgm:pt>
    <dgm:pt modelId="{AED32FD4-14E1-4A7C-AEC6-C84532F0ACD9}" type="pres">
      <dgm:prSet presAssocID="{66B2CB43-50BA-495A-8467-305FF7C1FB3A}" presName="hierRoot2" presStyleCnt="0">
        <dgm:presLayoutVars>
          <dgm:hierBranch val="init"/>
        </dgm:presLayoutVars>
      </dgm:prSet>
      <dgm:spPr/>
    </dgm:pt>
    <dgm:pt modelId="{2BFF44EB-764E-4D4A-BEC9-E02EB50BC61A}" type="pres">
      <dgm:prSet presAssocID="{66B2CB43-50BA-495A-8467-305FF7C1FB3A}" presName="rootComposite" presStyleCnt="0"/>
      <dgm:spPr/>
    </dgm:pt>
    <dgm:pt modelId="{5DE41E54-F97D-49FF-BFD9-21F330A48C99}" type="pres">
      <dgm:prSet presAssocID="{66B2CB43-50BA-495A-8467-305FF7C1FB3A}" presName="rootText" presStyleLbl="node2" presStyleIdx="2" presStyleCnt="3">
        <dgm:presLayoutVars>
          <dgm:chPref val="3"/>
        </dgm:presLayoutVars>
      </dgm:prSet>
      <dgm:spPr/>
    </dgm:pt>
    <dgm:pt modelId="{177054C4-475B-4075-A0DE-E5F4D38CB771}" type="pres">
      <dgm:prSet presAssocID="{66B2CB43-50BA-495A-8467-305FF7C1FB3A}" presName="rootConnector" presStyleLbl="node2" presStyleIdx="2" presStyleCnt="3"/>
      <dgm:spPr/>
    </dgm:pt>
    <dgm:pt modelId="{DFBA48C1-02AE-4913-BC0A-3155D5A99BC5}" type="pres">
      <dgm:prSet presAssocID="{66B2CB43-50BA-495A-8467-305FF7C1FB3A}" presName="hierChild4" presStyleCnt="0"/>
      <dgm:spPr/>
    </dgm:pt>
    <dgm:pt modelId="{6CA64201-5265-423C-87E5-5CA6520FD482}" type="pres">
      <dgm:prSet presAssocID="{197F437C-48E1-4570-95FB-04F5D34BD353}" presName="Name37" presStyleLbl="parChTrans1D3" presStyleIdx="4" presStyleCnt="5"/>
      <dgm:spPr/>
    </dgm:pt>
    <dgm:pt modelId="{57143B51-88CF-42FC-9B42-7FB7DAE52263}" type="pres">
      <dgm:prSet presAssocID="{E0F38EB7-4BE0-497C-A7AF-0CAF65096AEF}" presName="hierRoot2" presStyleCnt="0">
        <dgm:presLayoutVars>
          <dgm:hierBranch val="l"/>
        </dgm:presLayoutVars>
      </dgm:prSet>
      <dgm:spPr/>
    </dgm:pt>
    <dgm:pt modelId="{53588E59-8FDB-4D9C-A223-F2697F0E61E5}" type="pres">
      <dgm:prSet presAssocID="{E0F38EB7-4BE0-497C-A7AF-0CAF65096AEF}" presName="rootComposite" presStyleCnt="0"/>
      <dgm:spPr/>
    </dgm:pt>
    <dgm:pt modelId="{AA9B868E-A945-4F3F-A0C8-8F08BB320ABD}" type="pres">
      <dgm:prSet presAssocID="{E0F38EB7-4BE0-497C-A7AF-0CAF65096AEF}" presName="rootText" presStyleLbl="node3" presStyleIdx="4" presStyleCnt="5">
        <dgm:presLayoutVars>
          <dgm:chPref val="3"/>
        </dgm:presLayoutVars>
      </dgm:prSet>
      <dgm:spPr/>
    </dgm:pt>
    <dgm:pt modelId="{89461EEC-D70D-4E5C-9908-BB6A0BC6749B}" type="pres">
      <dgm:prSet presAssocID="{E0F38EB7-4BE0-497C-A7AF-0CAF65096AEF}" presName="rootConnector" presStyleLbl="node3" presStyleIdx="4" presStyleCnt="5"/>
      <dgm:spPr/>
    </dgm:pt>
    <dgm:pt modelId="{62ECAC3A-6549-424E-BD5A-D18A15616CA6}" type="pres">
      <dgm:prSet presAssocID="{E0F38EB7-4BE0-497C-A7AF-0CAF65096AEF}" presName="hierChild4" presStyleCnt="0"/>
      <dgm:spPr/>
    </dgm:pt>
    <dgm:pt modelId="{363D9C22-9C95-479B-9E4E-2478E6AEFBBF}" type="pres">
      <dgm:prSet presAssocID="{E0F38EB7-4BE0-497C-A7AF-0CAF65096AEF}" presName="hierChild5" presStyleCnt="0"/>
      <dgm:spPr/>
    </dgm:pt>
    <dgm:pt modelId="{3B4B3EDA-6548-4CA5-98FE-40B9A8037709}" type="pres">
      <dgm:prSet presAssocID="{66B2CB43-50BA-495A-8467-305FF7C1FB3A}" presName="hierChild5" presStyleCnt="0"/>
      <dgm:spPr/>
    </dgm:pt>
    <dgm:pt modelId="{93A0747B-BFE1-452B-A55A-75316F6B720D}" type="pres">
      <dgm:prSet presAssocID="{23E55D7B-850D-42C3-9004-3F7F09514EF4}" presName="hierChild3" presStyleCnt="0"/>
      <dgm:spPr/>
    </dgm:pt>
    <dgm:pt modelId="{F8D34F38-35A8-4304-BD32-6A6A1F081BFE}" type="pres">
      <dgm:prSet presAssocID="{3C666747-3688-42A4-995D-ACA5EA5F53DB}" presName="Name111" presStyleLbl="parChTrans1D2" presStyleIdx="3" presStyleCnt="8"/>
      <dgm:spPr/>
    </dgm:pt>
    <dgm:pt modelId="{9617B4AD-880F-4B02-89BB-87ED785FDF72}" type="pres">
      <dgm:prSet presAssocID="{3E88D381-F0C2-4B13-8FDF-95372D5663BF}" presName="hierRoot3" presStyleCnt="0">
        <dgm:presLayoutVars>
          <dgm:hierBranch/>
        </dgm:presLayoutVars>
      </dgm:prSet>
      <dgm:spPr/>
    </dgm:pt>
    <dgm:pt modelId="{90428208-7038-4B61-A3A2-59AE3B9EE317}" type="pres">
      <dgm:prSet presAssocID="{3E88D381-F0C2-4B13-8FDF-95372D5663BF}" presName="rootComposite3" presStyleCnt="0"/>
      <dgm:spPr/>
    </dgm:pt>
    <dgm:pt modelId="{233A2A54-C68B-4AED-A37C-564917BE5B79}" type="pres">
      <dgm:prSet presAssocID="{3E88D381-F0C2-4B13-8FDF-95372D5663BF}" presName="rootText3" presStyleLbl="asst1" presStyleIdx="0" presStyleCnt="5" custLinFactNeighborX="60466" custLinFactNeighborY="-5472">
        <dgm:presLayoutVars>
          <dgm:chPref val="3"/>
        </dgm:presLayoutVars>
      </dgm:prSet>
      <dgm:spPr/>
    </dgm:pt>
    <dgm:pt modelId="{CF2624D6-D2B1-4917-82BE-0FD7CD08873A}" type="pres">
      <dgm:prSet presAssocID="{3E88D381-F0C2-4B13-8FDF-95372D5663BF}" presName="rootConnector3" presStyleLbl="asst1" presStyleIdx="0" presStyleCnt="5"/>
      <dgm:spPr/>
    </dgm:pt>
    <dgm:pt modelId="{3A22BC38-EBFE-46DE-B303-CB9756FF3534}" type="pres">
      <dgm:prSet presAssocID="{3E88D381-F0C2-4B13-8FDF-95372D5663BF}" presName="hierChild6" presStyleCnt="0"/>
      <dgm:spPr/>
    </dgm:pt>
    <dgm:pt modelId="{D2784E32-5F97-4B7A-8540-27A72FDF71D5}" type="pres">
      <dgm:prSet presAssocID="{3E88D381-F0C2-4B13-8FDF-95372D5663BF}" presName="hierChild7" presStyleCnt="0"/>
      <dgm:spPr/>
    </dgm:pt>
    <dgm:pt modelId="{53064967-970B-409E-9101-05F6B6C10438}" type="pres">
      <dgm:prSet presAssocID="{EF741C0E-ED81-428D-941D-1C138A5BB012}" presName="Name111" presStyleLbl="parChTrans1D2" presStyleIdx="4" presStyleCnt="8"/>
      <dgm:spPr/>
    </dgm:pt>
    <dgm:pt modelId="{8064B17E-DF4E-4A52-9CA9-A9D19F0B304F}" type="pres">
      <dgm:prSet presAssocID="{B50B8375-EC4B-40F3-A00B-354099D3BA58}" presName="hierRoot3" presStyleCnt="0">
        <dgm:presLayoutVars>
          <dgm:hierBranch val="init"/>
        </dgm:presLayoutVars>
      </dgm:prSet>
      <dgm:spPr/>
    </dgm:pt>
    <dgm:pt modelId="{81852247-E93F-4DBB-88C8-6CA337BAAEC6}" type="pres">
      <dgm:prSet presAssocID="{B50B8375-EC4B-40F3-A00B-354099D3BA58}" presName="rootComposite3" presStyleCnt="0"/>
      <dgm:spPr/>
    </dgm:pt>
    <dgm:pt modelId="{34323704-E73C-45FF-AD9E-455C6ECCB136}" type="pres">
      <dgm:prSet presAssocID="{B50B8375-EC4B-40F3-A00B-354099D3BA58}" presName="rootText3" presStyleLbl="asst1" presStyleIdx="1" presStyleCnt="5" custLinFactY="37464" custLinFactNeighborX="2000" custLinFactNeighborY="100000">
        <dgm:presLayoutVars>
          <dgm:chPref val="3"/>
        </dgm:presLayoutVars>
      </dgm:prSet>
      <dgm:spPr/>
    </dgm:pt>
    <dgm:pt modelId="{1A2EEFCD-6346-494E-871E-050EDCCBDD82}" type="pres">
      <dgm:prSet presAssocID="{B50B8375-EC4B-40F3-A00B-354099D3BA58}" presName="rootConnector3" presStyleLbl="asst1" presStyleIdx="1" presStyleCnt="5"/>
      <dgm:spPr/>
    </dgm:pt>
    <dgm:pt modelId="{98C8247F-8DA5-41E8-A20D-C0CA3DD35D81}" type="pres">
      <dgm:prSet presAssocID="{B50B8375-EC4B-40F3-A00B-354099D3BA58}" presName="hierChild6" presStyleCnt="0"/>
      <dgm:spPr/>
    </dgm:pt>
    <dgm:pt modelId="{BC075A14-B37A-4443-9EA9-44308C5F4FA6}" type="pres">
      <dgm:prSet presAssocID="{B50B8375-EC4B-40F3-A00B-354099D3BA58}" presName="hierChild7" presStyleCnt="0"/>
      <dgm:spPr/>
    </dgm:pt>
    <dgm:pt modelId="{A3EE2656-30B4-44F7-8EE2-F032000E0D43}" type="pres">
      <dgm:prSet presAssocID="{6FFCC990-0FA7-44AE-860B-BE63130A32FA}" presName="Name111" presStyleLbl="parChTrans1D2" presStyleIdx="5" presStyleCnt="8"/>
      <dgm:spPr/>
    </dgm:pt>
    <dgm:pt modelId="{FC4C7212-A8BB-4768-A9EC-BCF262EA8017}" type="pres">
      <dgm:prSet presAssocID="{38FCE2F1-F47E-476E-826F-4E33ED233F95}" presName="hierRoot3" presStyleCnt="0">
        <dgm:presLayoutVars>
          <dgm:hierBranch val="init"/>
        </dgm:presLayoutVars>
      </dgm:prSet>
      <dgm:spPr/>
    </dgm:pt>
    <dgm:pt modelId="{9AE77C38-88D4-48D3-9AC4-A9EB5FF2998A}" type="pres">
      <dgm:prSet presAssocID="{38FCE2F1-F47E-476E-826F-4E33ED233F95}" presName="rootComposite3" presStyleCnt="0"/>
      <dgm:spPr/>
    </dgm:pt>
    <dgm:pt modelId="{13D51875-4CBB-4DD3-8FCC-0269B2FC4B6B}" type="pres">
      <dgm:prSet presAssocID="{38FCE2F1-F47E-476E-826F-4E33ED233F95}" presName="rootText3" presStyleLbl="asst1" presStyleIdx="2" presStyleCnt="5" custLinFactX="22256" custLinFactY="38464" custLinFactNeighborX="100000" custLinFactNeighborY="100000">
        <dgm:presLayoutVars>
          <dgm:chPref val="3"/>
        </dgm:presLayoutVars>
      </dgm:prSet>
      <dgm:spPr/>
    </dgm:pt>
    <dgm:pt modelId="{834EB0DD-9311-49EA-9B19-D63D572348DC}" type="pres">
      <dgm:prSet presAssocID="{38FCE2F1-F47E-476E-826F-4E33ED233F95}" presName="rootConnector3" presStyleLbl="asst1" presStyleIdx="2" presStyleCnt="5"/>
      <dgm:spPr/>
    </dgm:pt>
    <dgm:pt modelId="{2C7FDBE5-7861-4D47-B47F-FA24B9B5446D}" type="pres">
      <dgm:prSet presAssocID="{38FCE2F1-F47E-476E-826F-4E33ED233F95}" presName="hierChild6" presStyleCnt="0"/>
      <dgm:spPr/>
    </dgm:pt>
    <dgm:pt modelId="{0FE20B9E-DC45-4F18-B334-967D586EE620}" type="pres">
      <dgm:prSet presAssocID="{38FCE2F1-F47E-476E-826F-4E33ED233F95}" presName="hierChild7" presStyleCnt="0"/>
      <dgm:spPr/>
    </dgm:pt>
    <dgm:pt modelId="{B63A3702-2BF5-4E62-8EB4-112DFBCBB9AC}" type="pres">
      <dgm:prSet presAssocID="{8AF5BE6D-0162-4152-A9CC-CCA5F44379DB}" presName="Name111" presStyleLbl="parChTrans1D2" presStyleIdx="6" presStyleCnt="8"/>
      <dgm:spPr/>
    </dgm:pt>
    <dgm:pt modelId="{CA9D90B9-B6DF-4578-AB4D-A49F5E577EEC}" type="pres">
      <dgm:prSet presAssocID="{9839AE17-F12B-4C9C-A80C-EB9A8EE5BBFB}" presName="hierRoot3" presStyleCnt="0">
        <dgm:presLayoutVars>
          <dgm:hierBranch val="init"/>
        </dgm:presLayoutVars>
      </dgm:prSet>
      <dgm:spPr/>
    </dgm:pt>
    <dgm:pt modelId="{E74EBAF2-02A9-4A18-8904-4E37900E32C5}" type="pres">
      <dgm:prSet presAssocID="{9839AE17-F12B-4C9C-A80C-EB9A8EE5BBFB}" presName="rootComposite3" presStyleCnt="0"/>
      <dgm:spPr/>
    </dgm:pt>
    <dgm:pt modelId="{5FB25CB7-6200-47BE-85C0-318959DC535B}" type="pres">
      <dgm:prSet presAssocID="{9839AE17-F12B-4C9C-A80C-EB9A8EE5BBFB}" presName="rootText3" presStyleLbl="asst1" presStyleIdx="3" presStyleCnt="5" custLinFactX="-23069" custLinFactNeighborX="-100000" custLinFactNeighborY="-4536">
        <dgm:presLayoutVars>
          <dgm:chPref val="3"/>
        </dgm:presLayoutVars>
      </dgm:prSet>
      <dgm:spPr/>
    </dgm:pt>
    <dgm:pt modelId="{4E0D5571-81A0-4B76-AC1D-07E05BC12CAF}" type="pres">
      <dgm:prSet presAssocID="{9839AE17-F12B-4C9C-A80C-EB9A8EE5BBFB}" presName="rootConnector3" presStyleLbl="asst1" presStyleIdx="3" presStyleCnt="5"/>
      <dgm:spPr/>
    </dgm:pt>
    <dgm:pt modelId="{B7E86C0D-6B8D-4947-8E2A-0553B7E27D9A}" type="pres">
      <dgm:prSet presAssocID="{9839AE17-F12B-4C9C-A80C-EB9A8EE5BBFB}" presName="hierChild6" presStyleCnt="0"/>
      <dgm:spPr/>
    </dgm:pt>
    <dgm:pt modelId="{9411022F-072D-4CD4-8B0C-EDDAC43B02A1}" type="pres">
      <dgm:prSet presAssocID="{9839AE17-F12B-4C9C-A80C-EB9A8EE5BBFB}" presName="hierChild7" presStyleCnt="0"/>
      <dgm:spPr/>
    </dgm:pt>
    <dgm:pt modelId="{EDD30CD9-A335-4AC7-88A1-7C0EDE424CD1}" type="pres">
      <dgm:prSet presAssocID="{B4F65AB1-A700-4368-8AC4-CC1F3CD353C4}" presName="Name111" presStyleLbl="parChTrans1D2" presStyleIdx="7" presStyleCnt="8"/>
      <dgm:spPr/>
    </dgm:pt>
    <dgm:pt modelId="{CD9540D0-B138-43B8-8BF1-867A84940B68}" type="pres">
      <dgm:prSet presAssocID="{5D30EF6D-2625-4379-A2A9-A89BC9EE49E3}" presName="hierRoot3" presStyleCnt="0">
        <dgm:presLayoutVars>
          <dgm:hierBranch val="init"/>
        </dgm:presLayoutVars>
      </dgm:prSet>
      <dgm:spPr/>
    </dgm:pt>
    <dgm:pt modelId="{4271EAA2-1AE5-467F-8783-28F40C5F5716}" type="pres">
      <dgm:prSet presAssocID="{5D30EF6D-2625-4379-A2A9-A89BC9EE49E3}" presName="rootComposite3" presStyleCnt="0"/>
      <dgm:spPr/>
    </dgm:pt>
    <dgm:pt modelId="{64AD3B37-9835-4752-BF46-311F83CE59BD}" type="pres">
      <dgm:prSet presAssocID="{5D30EF6D-2625-4379-A2A9-A89BC9EE49E3}" presName="rootText3" presStyleLbl="asst1" presStyleIdx="4" presStyleCnt="5" custLinFactNeighborX="-2069" custLinFactNeighborY="-3536">
        <dgm:presLayoutVars>
          <dgm:chPref val="3"/>
        </dgm:presLayoutVars>
      </dgm:prSet>
      <dgm:spPr/>
    </dgm:pt>
    <dgm:pt modelId="{926B18DB-42AB-4A11-9079-1519C0F66295}" type="pres">
      <dgm:prSet presAssocID="{5D30EF6D-2625-4379-A2A9-A89BC9EE49E3}" presName="rootConnector3" presStyleLbl="asst1" presStyleIdx="4" presStyleCnt="5"/>
      <dgm:spPr/>
    </dgm:pt>
    <dgm:pt modelId="{E835E9D4-D8BE-4CA7-95CE-6163CF29CD38}" type="pres">
      <dgm:prSet presAssocID="{5D30EF6D-2625-4379-A2A9-A89BC9EE49E3}" presName="hierChild6" presStyleCnt="0"/>
      <dgm:spPr/>
    </dgm:pt>
    <dgm:pt modelId="{48217AA8-CE4D-4F3B-B653-75D7E0753048}" type="pres">
      <dgm:prSet presAssocID="{5D30EF6D-2625-4379-A2A9-A89BC9EE49E3}" presName="hierChild7" presStyleCnt="0"/>
      <dgm:spPr/>
    </dgm:pt>
  </dgm:ptLst>
  <dgm:cxnLst>
    <dgm:cxn modelId="{D5881405-47C5-4FFA-965D-6B0782F61B54}" srcId="{7A8D8D64-1D96-40AE-9025-04A44637137A}" destId="{157D8FAC-679B-4006-A595-E9CD5615CA53}" srcOrd="0" destOrd="0" parTransId="{F11A35C2-EBCF-4A64-98F4-C1E9B3B84EF2}" sibTransId="{E643FC91-FF60-47E9-B2AB-925689932B12}"/>
    <dgm:cxn modelId="{93D5070B-D0FB-4284-8D71-73598C510ACC}" type="presOf" srcId="{8AF5BE6D-0162-4152-A9CC-CCA5F44379DB}" destId="{B63A3702-2BF5-4E62-8EB4-112DFBCBB9AC}" srcOrd="0" destOrd="0" presId="urn:microsoft.com/office/officeart/2005/8/layout/orgChart1"/>
    <dgm:cxn modelId="{1B5F230E-3B1B-4E22-999A-6851588E2FD4}" srcId="{23E55D7B-850D-42C3-9004-3F7F09514EF4}" destId="{B50B8375-EC4B-40F3-A00B-354099D3BA58}" srcOrd="1" destOrd="0" parTransId="{EF741C0E-ED81-428D-941D-1C138A5BB012}" sibTransId="{B8294552-3F8E-46A9-8CA3-115073F5971F}"/>
    <dgm:cxn modelId="{AD9FC01E-0F5E-4E98-96B0-FA8FD4699921}" type="presOf" srcId="{3E88D381-F0C2-4B13-8FDF-95372D5663BF}" destId="{233A2A54-C68B-4AED-A37C-564917BE5B79}" srcOrd="0" destOrd="0" presId="urn:microsoft.com/office/officeart/2005/8/layout/orgChart1"/>
    <dgm:cxn modelId="{3940CB20-0174-4F0B-92A2-8F4C8B390B19}" type="presOf" srcId="{97117ADB-856E-418C-A239-B37C82A44715}" destId="{96957220-D81F-4607-9A06-0B45A4F42EC8}" srcOrd="0" destOrd="0" presId="urn:microsoft.com/office/officeart/2005/8/layout/orgChart1"/>
    <dgm:cxn modelId="{922D5625-24E7-40CF-A9CD-91EF7432C058}" srcId="{23E55D7B-850D-42C3-9004-3F7F09514EF4}" destId="{38FCE2F1-F47E-476E-826F-4E33ED233F95}" srcOrd="2" destOrd="0" parTransId="{6FFCC990-0FA7-44AE-860B-BE63130A32FA}" sibTransId="{B7FF9154-D40E-4740-9CF9-EB3645A7D925}"/>
    <dgm:cxn modelId="{CA46F526-A05B-4322-9D6D-17A6EE1FD1D2}" srcId="{1BE9BB8D-FE21-40B4-82E7-E50C77C888D5}" destId="{97117ADB-856E-418C-A239-B37C82A44715}" srcOrd="0" destOrd="0" parTransId="{F69CD921-4FE7-4AF2-ACB4-2120C3BC6337}" sibTransId="{2B2700AB-A9CF-467B-8635-C13E47993296}"/>
    <dgm:cxn modelId="{43AD7128-BC0C-4E67-A0AB-BA9054953437}" type="presOf" srcId="{7A8D8D64-1D96-40AE-9025-04A44637137A}" destId="{DBADBBD3-6AEA-462E-B2F3-71B38F8E591F}" srcOrd="0" destOrd="0" presId="urn:microsoft.com/office/officeart/2005/8/layout/orgChart1"/>
    <dgm:cxn modelId="{089E5A2B-4C51-48C4-900F-33B11FDE7F78}" type="presOf" srcId="{6FFCC990-0FA7-44AE-860B-BE63130A32FA}" destId="{A3EE2656-30B4-44F7-8EE2-F032000E0D43}" srcOrd="0" destOrd="0" presId="urn:microsoft.com/office/officeart/2005/8/layout/orgChart1"/>
    <dgm:cxn modelId="{6BCB7C2B-63CF-44CE-8905-966CDD083C00}" type="presOf" srcId="{7A8D8D64-1D96-40AE-9025-04A44637137A}" destId="{3198409A-4987-443F-AE2C-BBC517116F18}" srcOrd="1" destOrd="0" presId="urn:microsoft.com/office/officeart/2005/8/layout/orgChart1"/>
    <dgm:cxn modelId="{F4EFD536-4746-4416-B6A0-9F4DE1D579D5}" type="presOf" srcId="{5D30EF6D-2625-4379-A2A9-A89BC9EE49E3}" destId="{926B18DB-42AB-4A11-9079-1519C0F66295}" srcOrd="1" destOrd="0" presId="urn:microsoft.com/office/officeart/2005/8/layout/orgChart1"/>
    <dgm:cxn modelId="{7E80AE37-EA13-4CD1-9DB4-E1E58D3B53EA}" type="presOf" srcId="{A8626757-7ABD-4DF3-8644-A73BE4EA513B}" destId="{6AE596CA-B93B-4AC8-862C-027244D3D817}" srcOrd="0" destOrd="0" presId="urn:microsoft.com/office/officeart/2005/8/layout/orgChart1"/>
    <dgm:cxn modelId="{F1E6753F-A48C-4AB4-8F0F-4A8C605FBCD5}" type="presOf" srcId="{0E44AAE8-2FFD-4A10-9CE6-66E764502876}" destId="{58996850-8DD9-47E7-B1FD-C49948B522CE}" srcOrd="1" destOrd="0" presId="urn:microsoft.com/office/officeart/2005/8/layout/orgChart1"/>
    <dgm:cxn modelId="{EB6D8B40-61B1-4E2E-9856-D20A1DE69A7D}" type="presOf" srcId="{D9DC23CC-ACA5-4BC9-829F-82833E3ED595}" destId="{587F384B-5D86-4CE5-BD1E-5CD04DFB953A}" srcOrd="0" destOrd="0" presId="urn:microsoft.com/office/officeart/2005/8/layout/orgChart1"/>
    <dgm:cxn modelId="{F2DAF741-03CB-441E-976E-EFC1594CD75A}" type="presOf" srcId="{66B2CB43-50BA-495A-8467-305FF7C1FB3A}" destId="{177054C4-475B-4075-A0DE-E5F4D38CB771}" srcOrd="1" destOrd="0" presId="urn:microsoft.com/office/officeart/2005/8/layout/orgChart1"/>
    <dgm:cxn modelId="{4F0F7D44-F926-4C35-BFE1-3E5F7D892876}" srcId="{54A6CB2B-5581-4799-A00F-495DA49C77DC}" destId="{23E55D7B-850D-42C3-9004-3F7F09514EF4}" srcOrd="0" destOrd="0" parTransId="{BCB8F035-F55F-4559-8A02-95788F7890B3}" sibTransId="{D250DE49-70D2-4CEA-8B30-8F956BCF9E8E}"/>
    <dgm:cxn modelId="{D366D266-2E84-4308-BAED-841C17AB908C}" srcId="{23E55D7B-850D-42C3-9004-3F7F09514EF4}" destId="{9839AE17-F12B-4C9C-A80C-EB9A8EE5BBFB}" srcOrd="3" destOrd="0" parTransId="{8AF5BE6D-0162-4152-A9CC-CCA5F44379DB}" sibTransId="{AB7D0F29-19FB-407A-959A-98C59450F341}"/>
    <dgm:cxn modelId="{8442F268-D6BA-4F8F-9F18-ECEF1E083213}" type="presOf" srcId="{9839AE17-F12B-4C9C-A80C-EB9A8EE5BBFB}" destId="{5FB25CB7-6200-47BE-85C0-318959DC535B}" srcOrd="0" destOrd="0" presId="urn:microsoft.com/office/officeart/2005/8/layout/orgChart1"/>
    <dgm:cxn modelId="{29264C4A-D455-41E5-AB5F-89D11310D043}" type="presOf" srcId="{2C2373F9-DB38-42AC-90B6-25C04C0E04B8}" destId="{DBAC017C-0D85-42CD-9801-72D8A229CF3F}" srcOrd="0" destOrd="0" presId="urn:microsoft.com/office/officeart/2005/8/layout/orgChart1"/>
    <dgm:cxn modelId="{AAA70A6F-45AE-439D-A5D5-DA885D52B909}" srcId="{1BE9BB8D-FE21-40B4-82E7-E50C77C888D5}" destId="{3AA64AF8-040F-444D-8064-77160BC0EA2D}" srcOrd="1" destOrd="0" parTransId="{A8626757-7ABD-4DF3-8644-A73BE4EA513B}" sibTransId="{9D3226BA-DD46-42BB-B404-7201480955D2}"/>
    <dgm:cxn modelId="{C68F1651-6691-468E-8B39-91CE38D08099}" type="presOf" srcId="{3AA64AF8-040F-444D-8064-77160BC0EA2D}" destId="{392515DA-2CC7-4C69-8FFB-69F22E765758}" srcOrd="0" destOrd="0" presId="urn:microsoft.com/office/officeart/2005/8/layout/orgChart1"/>
    <dgm:cxn modelId="{884CDD53-16DD-4341-A198-4BE616C6FA9D}" type="presOf" srcId="{66B2CB43-50BA-495A-8467-305FF7C1FB3A}" destId="{5DE41E54-F97D-49FF-BFD9-21F330A48C99}" srcOrd="0" destOrd="0" presId="urn:microsoft.com/office/officeart/2005/8/layout/orgChart1"/>
    <dgm:cxn modelId="{24D42C54-E667-450D-963A-0A55278DEF3D}" type="presOf" srcId="{F69CD921-4FE7-4AF2-ACB4-2120C3BC6337}" destId="{62210FEC-1967-431E-91B5-27A9C8EDADA0}" srcOrd="0" destOrd="0" presId="urn:microsoft.com/office/officeart/2005/8/layout/orgChart1"/>
    <dgm:cxn modelId="{509A4756-413B-42F8-98C4-B475070BBF53}" type="presOf" srcId="{B50B8375-EC4B-40F3-A00B-354099D3BA58}" destId="{34323704-E73C-45FF-AD9E-455C6ECCB136}" srcOrd="0" destOrd="0" presId="urn:microsoft.com/office/officeart/2005/8/layout/orgChart1"/>
    <dgm:cxn modelId="{BF505956-D180-412A-9B16-0E5D9C77B401}" srcId="{23E55D7B-850D-42C3-9004-3F7F09514EF4}" destId="{5D30EF6D-2625-4379-A2A9-A89BC9EE49E3}" srcOrd="4" destOrd="0" parTransId="{B4F65AB1-A700-4368-8AC4-CC1F3CD353C4}" sibTransId="{057A8240-5BCF-4778-A152-D93AAFD46961}"/>
    <dgm:cxn modelId="{E82A8576-73FE-45BE-8607-B92BE9326EBC}" type="presOf" srcId="{97117ADB-856E-418C-A239-B37C82A44715}" destId="{4840817B-7192-4C5D-AA50-252EA8ACA2FC}" srcOrd="1" destOrd="0" presId="urn:microsoft.com/office/officeart/2005/8/layout/orgChart1"/>
    <dgm:cxn modelId="{2BBDA479-3938-4E96-9635-AE3C008581E2}" type="presOf" srcId="{54A6CB2B-5581-4799-A00F-495DA49C77DC}" destId="{ED707249-4C71-4EAC-B3F3-80463748F058}" srcOrd="0" destOrd="0" presId="urn:microsoft.com/office/officeart/2005/8/layout/orgChart1"/>
    <dgm:cxn modelId="{1E7A697A-ABDA-4664-9A7A-8D761152E78F}" type="presOf" srcId="{E0F38EB7-4BE0-497C-A7AF-0CAF65096AEF}" destId="{89461EEC-D70D-4E5C-9908-BB6A0BC6749B}" srcOrd="1" destOrd="0" presId="urn:microsoft.com/office/officeart/2005/8/layout/orgChart1"/>
    <dgm:cxn modelId="{6350A77A-1CB3-4B9E-B63F-697EDA5E5169}" type="presOf" srcId="{157D8FAC-679B-4006-A595-E9CD5615CA53}" destId="{DCA86A28-522A-4C85-897E-9DC0466EE411}" srcOrd="1" destOrd="0" presId="urn:microsoft.com/office/officeart/2005/8/layout/orgChart1"/>
    <dgm:cxn modelId="{62946981-A6EF-4AB7-B6C8-C8D9062D1921}" type="presOf" srcId="{157D8FAC-679B-4006-A595-E9CD5615CA53}" destId="{BE093815-E957-44D5-9685-FB6E86AE14C8}" srcOrd="0" destOrd="0" presId="urn:microsoft.com/office/officeart/2005/8/layout/orgChart1"/>
    <dgm:cxn modelId="{6E7D9F87-242D-4BAF-A4C0-CC5F8AEB6340}" type="presOf" srcId="{EF741C0E-ED81-428D-941D-1C138A5BB012}" destId="{53064967-970B-409E-9101-05F6B6C10438}" srcOrd="0" destOrd="0" presId="urn:microsoft.com/office/officeart/2005/8/layout/orgChart1"/>
    <dgm:cxn modelId="{0080D787-2DC2-49EB-9E5B-9622A437DF91}" srcId="{66B2CB43-50BA-495A-8467-305FF7C1FB3A}" destId="{E0F38EB7-4BE0-497C-A7AF-0CAF65096AEF}" srcOrd="0" destOrd="0" parTransId="{197F437C-48E1-4570-95FB-04F5D34BD353}" sibTransId="{1F4FFA19-E538-40C8-B78B-62E36172087D}"/>
    <dgm:cxn modelId="{CA4C3F8D-0F16-4031-943B-8D9755C6773D}" type="presOf" srcId="{CDA64D8E-ADB7-4B00-AD79-D901DD97A93C}" destId="{3839DBBB-B6E5-4477-A46F-99DE3C7B9229}" srcOrd="0" destOrd="0" presId="urn:microsoft.com/office/officeart/2005/8/layout/orgChart1"/>
    <dgm:cxn modelId="{5DE7B48E-0654-436E-A5C0-26CAE499CFF7}" type="presOf" srcId="{38FCE2F1-F47E-476E-826F-4E33ED233F95}" destId="{13D51875-4CBB-4DD3-8FCC-0269B2FC4B6B}" srcOrd="0" destOrd="0" presId="urn:microsoft.com/office/officeart/2005/8/layout/orgChart1"/>
    <dgm:cxn modelId="{D923D89A-099E-47D4-8B83-5DD81D5A91CE}" type="presOf" srcId="{3C666747-3688-42A4-995D-ACA5EA5F53DB}" destId="{F8D34F38-35A8-4304-BD32-6A6A1F081BFE}" srcOrd="0" destOrd="0" presId="urn:microsoft.com/office/officeart/2005/8/layout/orgChart1"/>
    <dgm:cxn modelId="{6FC44F9B-74A3-4121-9FDD-84261809FCF8}" type="presOf" srcId="{38FCE2F1-F47E-476E-826F-4E33ED233F95}" destId="{834EB0DD-9311-49EA-9B19-D63D572348DC}" srcOrd="1" destOrd="0" presId="urn:microsoft.com/office/officeart/2005/8/layout/orgChart1"/>
    <dgm:cxn modelId="{0EE40CA0-0F1B-4CAF-ABA1-71DA64CF4128}" srcId="{7A8D8D64-1D96-40AE-9025-04A44637137A}" destId="{0E44AAE8-2FFD-4A10-9CE6-66E764502876}" srcOrd="1" destOrd="0" parTransId="{6D8CBC6E-2693-4635-AFE9-458C718C2947}" sibTransId="{56D0E35C-D083-42DA-80AD-11B6ABEBE315}"/>
    <dgm:cxn modelId="{EBAA8FA5-4A65-4AB2-AB07-FE4B8D318D70}" type="presOf" srcId="{B50B8375-EC4B-40F3-A00B-354099D3BA58}" destId="{1A2EEFCD-6346-494E-871E-050EDCCBDD82}" srcOrd="1" destOrd="0" presId="urn:microsoft.com/office/officeart/2005/8/layout/orgChart1"/>
    <dgm:cxn modelId="{BD0D5AAF-D058-4097-A70D-008509952253}" type="presOf" srcId="{F11A35C2-EBCF-4A64-98F4-C1E9B3B84EF2}" destId="{3D13F995-22AA-47AD-89C0-9434AF260E1D}" srcOrd="0" destOrd="0" presId="urn:microsoft.com/office/officeart/2005/8/layout/orgChart1"/>
    <dgm:cxn modelId="{5B7CECAF-5B02-4797-834A-56FEC10784F4}" type="presOf" srcId="{9839AE17-F12B-4C9C-A80C-EB9A8EE5BBFB}" destId="{4E0D5571-81A0-4B76-AC1D-07E05BC12CAF}" srcOrd="1" destOrd="0" presId="urn:microsoft.com/office/officeart/2005/8/layout/orgChart1"/>
    <dgm:cxn modelId="{CC3171B3-F46C-4487-B0D8-77F060BF778D}" type="presOf" srcId="{1BE9BB8D-FE21-40B4-82E7-E50C77C888D5}" destId="{61F42D8F-9A79-4AF6-9E20-BD2AC06EB603}" srcOrd="0" destOrd="0" presId="urn:microsoft.com/office/officeart/2005/8/layout/orgChart1"/>
    <dgm:cxn modelId="{8E634EB8-0B01-428F-8EE9-3F428FAC8121}" srcId="{23E55D7B-850D-42C3-9004-3F7F09514EF4}" destId="{3E88D381-F0C2-4B13-8FDF-95372D5663BF}" srcOrd="0" destOrd="0" parTransId="{3C666747-3688-42A4-995D-ACA5EA5F53DB}" sibTransId="{9C1CAEBB-15C8-4D8E-B019-65306BD7EB30}"/>
    <dgm:cxn modelId="{E93E05B9-99A4-452C-AB49-663C26586FBE}" srcId="{23E55D7B-850D-42C3-9004-3F7F09514EF4}" destId="{1BE9BB8D-FE21-40B4-82E7-E50C77C888D5}" srcOrd="6" destOrd="0" parTransId="{CDA64D8E-ADB7-4B00-AD79-D901DD97A93C}" sibTransId="{069D8266-6D73-462F-9D1B-98FBABB578EC}"/>
    <dgm:cxn modelId="{4F5D6CC2-ABD9-4528-AAD9-E2F635F834B9}" type="presOf" srcId="{3AA64AF8-040F-444D-8064-77160BC0EA2D}" destId="{5EDF4625-AE62-4D6C-BA2E-E6E38D98D97F}" srcOrd="1" destOrd="0" presId="urn:microsoft.com/office/officeart/2005/8/layout/orgChart1"/>
    <dgm:cxn modelId="{CEC8ECC8-02C3-4751-9B6F-2E52A8073E65}" type="presOf" srcId="{0E44AAE8-2FFD-4A10-9CE6-66E764502876}" destId="{6B7A6697-3FD9-41D6-A79D-CF13AF9B4ED6}" srcOrd="0" destOrd="0" presId="urn:microsoft.com/office/officeart/2005/8/layout/orgChart1"/>
    <dgm:cxn modelId="{41A9D8CE-70DB-4579-8146-16C471DB8FB5}" srcId="{23E55D7B-850D-42C3-9004-3F7F09514EF4}" destId="{66B2CB43-50BA-495A-8467-305FF7C1FB3A}" srcOrd="7" destOrd="0" parTransId="{2C2373F9-DB38-42AC-90B6-25C04C0E04B8}" sibTransId="{3FB0D1F8-14EB-45D0-B73D-EDC16275D3A7}"/>
    <dgm:cxn modelId="{ADD468CF-7B5F-4E42-B7DF-98EDF3FF6688}" type="presOf" srcId="{23E55D7B-850D-42C3-9004-3F7F09514EF4}" destId="{9D3A1995-9917-414F-9961-DA915954BB4B}" srcOrd="0" destOrd="0" presId="urn:microsoft.com/office/officeart/2005/8/layout/orgChart1"/>
    <dgm:cxn modelId="{84DA03DA-4712-4EDB-BD74-2F485CB4C387}" type="presOf" srcId="{1BE9BB8D-FE21-40B4-82E7-E50C77C888D5}" destId="{CCC08B69-2964-482B-8812-849B30EA733E}" srcOrd="1" destOrd="0" presId="urn:microsoft.com/office/officeart/2005/8/layout/orgChart1"/>
    <dgm:cxn modelId="{1C1A7EDD-FAD6-4A60-ACC2-0564C4ED91FB}" type="presOf" srcId="{6D8CBC6E-2693-4635-AFE9-458C718C2947}" destId="{0B7542E6-16A4-472B-8DDB-49338BEA80DF}" srcOrd="0" destOrd="0" presId="urn:microsoft.com/office/officeart/2005/8/layout/orgChart1"/>
    <dgm:cxn modelId="{9AE1E6DF-6C9C-490D-9F18-D95ACDE8CA21}" type="presOf" srcId="{197F437C-48E1-4570-95FB-04F5D34BD353}" destId="{6CA64201-5265-423C-87E5-5CA6520FD482}" srcOrd="0" destOrd="0" presId="urn:microsoft.com/office/officeart/2005/8/layout/orgChart1"/>
    <dgm:cxn modelId="{D3C43BE3-8F84-4B01-A6BB-DC9ABD8A53A1}" srcId="{23E55D7B-850D-42C3-9004-3F7F09514EF4}" destId="{7A8D8D64-1D96-40AE-9025-04A44637137A}" srcOrd="5" destOrd="0" parTransId="{D9DC23CC-ACA5-4BC9-829F-82833E3ED595}" sibTransId="{4FE7F02C-7AF3-44FD-8F0F-62E4D82576F3}"/>
    <dgm:cxn modelId="{115841E7-FFB8-4A87-84F6-3068706D4D8C}" type="presOf" srcId="{23E55D7B-850D-42C3-9004-3F7F09514EF4}" destId="{7DEAFCBF-0C27-4A00-9B70-7472B6CE6942}" srcOrd="1" destOrd="0" presId="urn:microsoft.com/office/officeart/2005/8/layout/orgChart1"/>
    <dgm:cxn modelId="{ADB951E9-E894-4C4F-BF10-7E8A92513AFB}" type="presOf" srcId="{5D30EF6D-2625-4379-A2A9-A89BC9EE49E3}" destId="{64AD3B37-9835-4752-BF46-311F83CE59BD}" srcOrd="0" destOrd="0" presId="urn:microsoft.com/office/officeart/2005/8/layout/orgChart1"/>
    <dgm:cxn modelId="{8B5DBEEE-9288-46B8-9761-A605E1E9D7F5}" type="presOf" srcId="{B4F65AB1-A700-4368-8AC4-CC1F3CD353C4}" destId="{EDD30CD9-A335-4AC7-88A1-7C0EDE424CD1}" srcOrd="0" destOrd="0" presId="urn:microsoft.com/office/officeart/2005/8/layout/orgChart1"/>
    <dgm:cxn modelId="{96E0AAF7-AA25-412D-99BE-967911A5C360}" type="presOf" srcId="{E0F38EB7-4BE0-497C-A7AF-0CAF65096AEF}" destId="{AA9B868E-A945-4F3F-A0C8-8F08BB320ABD}" srcOrd="0" destOrd="0" presId="urn:microsoft.com/office/officeart/2005/8/layout/orgChart1"/>
    <dgm:cxn modelId="{928F0EFB-B4D9-43A0-B24C-88FABFF57696}" type="presOf" srcId="{3E88D381-F0C2-4B13-8FDF-95372D5663BF}" destId="{CF2624D6-D2B1-4917-82BE-0FD7CD08873A}" srcOrd="1" destOrd="0" presId="urn:microsoft.com/office/officeart/2005/8/layout/orgChart1"/>
    <dgm:cxn modelId="{9DBB833A-93F1-43A1-A726-78AE4B79C99C}" type="presParOf" srcId="{ED707249-4C71-4EAC-B3F3-80463748F058}" destId="{4B4A8B85-613D-4155-9B94-70E057A4363F}" srcOrd="0" destOrd="0" presId="urn:microsoft.com/office/officeart/2005/8/layout/orgChart1"/>
    <dgm:cxn modelId="{3AF1C1FB-42E1-4AFA-96D2-7F7B8F56C7BF}" type="presParOf" srcId="{4B4A8B85-613D-4155-9B94-70E057A4363F}" destId="{D90B64DB-0EA0-4FFB-8DA4-B76A4FC3AA2D}" srcOrd="0" destOrd="0" presId="urn:microsoft.com/office/officeart/2005/8/layout/orgChart1"/>
    <dgm:cxn modelId="{4992A432-28B5-44EA-8F9D-0CD3A1497121}" type="presParOf" srcId="{D90B64DB-0EA0-4FFB-8DA4-B76A4FC3AA2D}" destId="{9D3A1995-9917-414F-9961-DA915954BB4B}" srcOrd="0" destOrd="0" presId="urn:microsoft.com/office/officeart/2005/8/layout/orgChart1"/>
    <dgm:cxn modelId="{4EE6D6EA-5AC2-48EC-A6FC-25D5181E7F49}" type="presParOf" srcId="{D90B64DB-0EA0-4FFB-8DA4-B76A4FC3AA2D}" destId="{7DEAFCBF-0C27-4A00-9B70-7472B6CE6942}" srcOrd="1" destOrd="0" presId="urn:microsoft.com/office/officeart/2005/8/layout/orgChart1"/>
    <dgm:cxn modelId="{E28F47FB-0653-4196-BDCB-EE5804B06AF3}" type="presParOf" srcId="{4B4A8B85-613D-4155-9B94-70E057A4363F}" destId="{4C3072FD-354D-45FF-9B0A-B6B9F7EFCB7B}" srcOrd="1" destOrd="0" presId="urn:microsoft.com/office/officeart/2005/8/layout/orgChart1"/>
    <dgm:cxn modelId="{549E38E6-DD77-450C-8F37-34E362588698}" type="presParOf" srcId="{4C3072FD-354D-45FF-9B0A-B6B9F7EFCB7B}" destId="{587F384B-5D86-4CE5-BD1E-5CD04DFB953A}" srcOrd="0" destOrd="0" presId="urn:microsoft.com/office/officeart/2005/8/layout/orgChart1"/>
    <dgm:cxn modelId="{571C23B6-05A6-4127-9F06-F83D0132E294}" type="presParOf" srcId="{4C3072FD-354D-45FF-9B0A-B6B9F7EFCB7B}" destId="{D8DD5F47-419B-40B8-B6AB-509086C0B89F}" srcOrd="1" destOrd="0" presId="urn:microsoft.com/office/officeart/2005/8/layout/orgChart1"/>
    <dgm:cxn modelId="{8188A9E1-408C-4505-9838-CBF5D170DB11}" type="presParOf" srcId="{D8DD5F47-419B-40B8-B6AB-509086C0B89F}" destId="{5D0DF2F1-63F1-46D1-B874-1C9ECFFD88F6}" srcOrd="0" destOrd="0" presId="urn:microsoft.com/office/officeart/2005/8/layout/orgChart1"/>
    <dgm:cxn modelId="{3EA9C1E9-D1F0-49FB-BE92-1D83B21644C1}" type="presParOf" srcId="{5D0DF2F1-63F1-46D1-B874-1C9ECFFD88F6}" destId="{DBADBBD3-6AEA-462E-B2F3-71B38F8E591F}" srcOrd="0" destOrd="0" presId="urn:microsoft.com/office/officeart/2005/8/layout/orgChart1"/>
    <dgm:cxn modelId="{B1D38B2C-B3A6-4430-A15E-946B599DDBDB}" type="presParOf" srcId="{5D0DF2F1-63F1-46D1-B874-1C9ECFFD88F6}" destId="{3198409A-4987-443F-AE2C-BBC517116F18}" srcOrd="1" destOrd="0" presId="urn:microsoft.com/office/officeart/2005/8/layout/orgChart1"/>
    <dgm:cxn modelId="{F24A5C99-52F7-462D-8746-95389DE87282}" type="presParOf" srcId="{D8DD5F47-419B-40B8-B6AB-509086C0B89F}" destId="{4BDE9525-28D3-477E-9418-00165DD76CC6}" srcOrd="1" destOrd="0" presId="urn:microsoft.com/office/officeart/2005/8/layout/orgChart1"/>
    <dgm:cxn modelId="{21CA8554-91B4-4AE9-8795-91C45B9DAFE0}" type="presParOf" srcId="{4BDE9525-28D3-477E-9418-00165DD76CC6}" destId="{3D13F995-22AA-47AD-89C0-9434AF260E1D}" srcOrd="0" destOrd="0" presId="urn:microsoft.com/office/officeart/2005/8/layout/orgChart1"/>
    <dgm:cxn modelId="{ADF6DCA2-19CA-40B0-A895-08422B60C2B3}" type="presParOf" srcId="{4BDE9525-28D3-477E-9418-00165DD76CC6}" destId="{5151AC85-F5A8-42D1-B2B4-148C573D6F67}" srcOrd="1" destOrd="0" presId="urn:microsoft.com/office/officeart/2005/8/layout/orgChart1"/>
    <dgm:cxn modelId="{4C233161-37BA-4521-AB9C-0EAC69601032}" type="presParOf" srcId="{5151AC85-F5A8-42D1-B2B4-148C573D6F67}" destId="{31966D5E-10EC-4F65-8DDD-B7494B28A6D2}" srcOrd="0" destOrd="0" presId="urn:microsoft.com/office/officeart/2005/8/layout/orgChart1"/>
    <dgm:cxn modelId="{2033EA74-090F-4F2E-B2F7-8096DF73A7EE}" type="presParOf" srcId="{31966D5E-10EC-4F65-8DDD-B7494B28A6D2}" destId="{BE093815-E957-44D5-9685-FB6E86AE14C8}" srcOrd="0" destOrd="0" presId="urn:microsoft.com/office/officeart/2005/8/layout/orgChart1"/>
    <dgm:cxn modelId="{F1A8F89F-4288-4431-A8F5-711CA5BB82A8}" type="presParOf" srcId="{31966D5E-10EC-4F65-8DDD-B7494B28A6D2}" destId="{DCA86A28-522A-4C85-897E-9DC0466EE411}" srcOrd="1" destOrd="0" presId="urn:microsoft.com/office/officeart/2005/8/layout/orgChart1"/>
    <dgm:cxn modelId="{5A0EE8B4-BBDA-468A-A5C9-BD0C2C6B5C2D}" type="presParOf" srcId="{5151AC85-F5A8-42D1-B2B4-148C573D6F67}" destId="{8246739E-AC0D-49AA-AE0C-8CC4C0C89F8E}" srcOrd="1" destOrd="0" presId="urn:microsoft.com/office/officeart/2005/8/layout/orgChart1"/>
    <dgm:cxn modelId="{8B33CB55-A762-47F8-86D3-B6127AAC24E5}" type="presParOf" srcId="{5151AC85-F5A8-42D1-B2B4-148C573D6F67}" destId="{81D8A06C-CA53-4C4E-A3DE-CECC2DF11E01}" srcOrd="2" destOrd="0" presId="urn:microsoft.com/office/officeart/2005/8/layout/orgChart1"/>
    <dgm:cxn modelId="{C6067FD0-6386-4DD1-9B1C-BCBA86D9E9B0}" type="presParOf" srcId="{4BDE9525-28D3-477E-9418-00165DD76CC6}" destId="{0B7542E6-16A4-472B-8DDB-49338BEA80DF}" srcOrd="2" destOrd="0" presId="urn:microsoft.com/office/officeart/2005/8/layout/orgChart1"/>
    <dgm:cxn modelId="{6C3B0A64-6A54-44A8-AC2F-2D8080881B25}" type="presParOf" srcId="{4BDE9525-28D3-477E-9418-00165DD76CC6}" destId="{9C1E785E-22BF-4A10-97EC-876A1FCD1B2C}" srcOrd="3" destOrd="0" presId="urn:microsoft.com/office/officeart/2005/8/layout/orgChart1"/>
    <dgm:cxn modelId="{145BDEDC-1C87-4FAC-9923-4653868BE845}" type="presParOf" srcId="{9C1E785E-22BF-4A10-97EC-876A1FCD1B2C}" destId="{7A435162-489F-40F9-9A6A-CCFA72A85BE9}" srcOrd="0" destOrd="0" presId="urn:microsoft.com/office/officeart/2005/8/layout/orgChart1"/>
    <dgm:cxn modelId="{AEF80819-A501-41DD-891F-E6292B91EEB8}" type="presParOf" srcId="{7A435162-489F-40F9-9A6A-CCFA72A85BE9}" destId="{6B7A6697-3FD9-41D6-A79D-CF13AF9B4ED6}" srcOrd="0" destOrd="0" presId="urn:microsoft.com/office/officeart/2005/8/layout/orgChart1"/>
    <dgm:cxn modelId="{58FDD092-0289-4675-8A45-0AAA719550E9}" type="presParOf" srcId="{7A435162-489F-40F9-9A6A-CCFA72A85BE9}" destId="{58996850-8DD9-47E7-B1FD-C49948B522CE}" srcOrd="1" destOrd="0" presId="urn:microsoft.com/office/officeart/2005/8/layout/orgChart1"/>
    <dgm:cxn modelId="{8093F2E5-B98C-4039-9A94-C0131EC9E3EF}" type="presParOf" srcId="{9C1E785E-22BF-4A10-97EC-876A1FCD1B2C}" destId="{780E1C93-480B-4D86-8638-CB2BF3DA64EA}" srcOrd="1" destOrd="0" presId="urn:microsoft.com/office/officeart/2005/8/layout/orgChart1"/>
    <dgm:cxn modelId="{A455F07D-F5BB-4CDA-BB53-C8D42E485D89}" type="presParOf" srcId="{9C1E785E-22BF-4A10-97EC-876A1FCD1B2C}" destId="{6D9CDF9E-5B17-4684-93E5-932969168294}" srcOrd="2" destOrd="0" presId="urn:microsoft.com/office/officeart/2005/8/layout/orgChart1"/>
    <dgm:cxn modelId="{B57C3687-FE21-4542-8E4A-A44A798F0607}" type="presParOf" srcId="{D8DD5F47-419B-40B8-B6AB-509086C0B89F}" destId="{DD658853-A2AF-4FE1-A104-302A711A67AE}" srcOrd="2" destOrd="0" presId="urn:microsoft.com/office/officeart/2005/8/layout/orgChart1"/>
    <dgm:cxn modelId="{A2DF2A16-AFE3-48BC-BC8A-DE3EB46A1640}" type="presParOf" srcId="{4C3072FD-354D-45FF-9B0A-B6B9F7EFCB7B}" destId="{3839DBBB-B6E5-4477-A46F-99DE3C7B9229}" srcOrd="2" destOrd="0" presId="urn:microsoft.com/office/officeart/2005/8/layout/orgChart1"/>
    <dgm:cxn modelId="{6BA72725-E7B6-4B33-BE72-21C81DD24D07}" type="presParOf" srcId="{4C3072FD-354D-45FF-9B0A-B6B9F7EFCB7B}" destId="{27FEA3DA-5B8E-4A33-BCC1-F9223DFB3438}" srcOrd="3" destOrd="0" presId="urn:microsoft.com/office/officeart/2005/8/layout/orgChart1"/>
    <dgm:cxn modelId="{FEA09B24-C185-4EE1-B525-B0B34E2C88A7}" type="presParOf" srcId="{27FEA3DA-5B8E-4A33-BCC1-F9223DFB3438}" destId="{EA759DF6-E32C-484A-BB01-C5D33EEFD1F0}" srcOrd="0" destOrd="0" presId="urn:microsoft.com/office/officeart/2005/8/layout/orgChart1"/>
    <dgm:cxn modelId="{B57AC50C-93F0-4331-B186-9C14280D39F3}" type="presParOf" srcId="{EA759DF6-E32C-484A-BB01-C5D33EEFD1F0}" destId="{61F42D8F-9A79-4AF6-9E20-BD2AC06EB603}" srcOrd="0" destOrd="0" presId="urn:microsoft.com/office/officeart/2005/8/layout/orgChart1"/>
    <dgm:cxn modelId="{BFC701C3-ABAE-4718-A13E-8F1188703C49}" type="presParOf" srcId="{EA759DF6-E32C-484A-BB01-C5D33EEFD1F0}" destId="{CCC08B69-2964-482B-8812-849B30EA733E}" srcOrd="1" destOrd="0" presId="urn:microsoft.com/office/officeart/2005/8/layout/orgChart1"/>
    <dgm:cxn modelId="{281215CE-258B-4A5E-B82D-940512DCCF54}" type="presParOf" srcId="{27FEA3DA-5B8E-4A33-BCC1-F9223DFB3438}" destId="{5FDB9A84-25AD-47DB-8173-EC34718D7BD1}" srcOrd="1" destOrd="0" presId="urn:microsoft.com/office/officeart/2005/8/layout/orgChart1"/>
    <dgm:cxn modelId="{FD6F1387-6447-4F61-9980-B55F4B83A233}" type="presParOf" srcId="{5FDB9A84-25AD-47DB-8173-EC34718D7BD1}" destId="{62210FEC-1967-431E-91B5-27A9C8EDADA0}" srcOrd="0" destOrd="0" presId="urn:microsoft.com/office/officeart/2005/8/layout/orgChart1"/>
    <dgm:cxn modelId="{8E08B126-3079-4055-BCBF-D2DB38A18349}" type="presParOf" srcId="{5FDB9A84-25AD-47DB-8173-EC34718D7BD1}" destId="{8767D774-1BAD-4E97-99F2-D44D1C9A5570}" srcOrd="1" destOrd="0" presId="urn:microsoft.com/office/officeart/2005/8/layout/orgChart1"/>
    <dgm:cxn modelId="{0CC4BE8E-D09D-4036-A63D-C1A272ADA999}" type="presParOf" srcId="{8767D774-1BAD-4E97-99F2-D44D1C9A5570}" destId="{FF1EB60E-4DB3-44A1-BD4D-C88070B246FF}" srcOrd="0" destOrd="0" presId="urn:microsoft.com/office/officeart/2005/8/layout/orgChart1"/>
    <dgm:cxn modelId="{A4A86771-1EA3-4A1D-ABB9-2751F879296D}" type="presParOf" srcId="{FF1EB60E-4DB3-44A1-BD4D-C88070B246FF}" destId="{96957220-D81F-4607-9A06-0B45A4F42EC8}" srcOrd="0" destOrd="0" presId="urn:microsoft.com/office/officeart/2005/8/layout/orgChart1"/>
    <dgm:cxn modelId="{5E28AC96-8E9B-4535-BB88-BAC7665901D6}" type="presParOf" srcId="{FF1EB60E-4DB3-44A1-BD4D-C88070B246FF}" destId="{4840817B-7192-4C5D-AA50-252EA8ACA2FC}" srcOrd="1" destOrd="0" presId="urn:microsoft.com/office/officeart/2005/8/layout/orgChart1"/>
    <dgm:cxn modelId="{AD748F6C-466A-4ABA-B0DF-01B99D676EF3}" type="presParOf" srcId="{8767D774-1BAD-4E97-99F2-D44D1C9A5570}" destId="{6C426E8D-8CD3-40BF-8674-9E2A3EE66357}" srcOrd="1" destOrd="0" presId="urn:microsoft.com/office/officeart/2005/8/layout/orgChart1"/>
    <dgm:cxn modelId="{597B30D7-8C57-4029-BD33-08CA44B5E658}" type="presParOf" srcId="{8767D774-1BAD-4E97-99F2-D44D1C9A5570}" destId="{AC3F205A-4ACE-4997-8C16-664E90A89128}" srcOrd="2" destOrd="0" presId="urn:microsoft.com/office/officeart/2005/8/layout/orgChart1"/>
    <dgm:cxn modelId="{1847B8B2-BD36-441F-BDC0-477CA2F36928}" type="presParOf" srcId="{5FDB9A84-25AD-47DB-8173-EC34718D7BD1}" destId="{6AE596CA-B93B-4AC8-862C-027244D3D817}" srcOrd="2" destOrd="0" presId="urn:microsoft.com/office/officeart/2005/8/layout/orgChart1"/>
    <dgm:cxn modelId="{ADCCA8DC-2873-4514-BAA9-7DCB5B100ABA}" type="presParOf" srcId="{5FDB9A84-25AD-47DB-8173-EC34718D7BD1}" destId="{2F72802A-4200-43DF-98FA-B462F1C02C2F}" srcOrd="3" destOrd="0" presId="urn:microsoft.com/office/officeart/2005/8/layout/orgChart1"/>
    <dgm:cxn modelId="{016B90D4-A72D-4D91-BCE4-5BFB90135817}" type="presParOf" srcId="{2F72802A-4200-43DF-98FA-B462F1C02C2F}" destId="{A94FCFA3-D023-406D-B04F-A088937F6497}" srcOrd="0" destOrd="0" presId="urn:microsoft.com/office/officeart/2005/8/layout/orgChart1"/>
    <dgm:cxn modelId="{B427B191-38E0-4179-919B-5B22DC972DAD}" type="presParOf" srcId="{A94FCFA3-D023-406D-B04F-A088937F6497}" destId="{392515DA-2CC7-4C69-8FFB-69F22E765758}" srcOrd="0" destOrd="0" presId="urn:microsoft.com/office/officeart/2005/8/layout/orgChart1"/>
    <dgm:cxn modelId="{D7F39DDC-3185-4840-A745-F9E6693ABDD0}" type="presParOf" srcId="{A94FCFA3-D023-406D-B04F-A088937F6497}" destId="{5EDF4625-AE62-4D6C-BA2E-E6E38D98D97F}" srcOrd="1" destOrd="0" presId="urn:microsoft.com/office/officeart/2005/8/layout/orgChart1"/>
    <dgm:cxn modelId="{133D72A6-29EE-420B-9845-FB93CB9BB0F0}" type="presParOf" srcId="{2F72802A-4200-43DF-98FA-B462F1C02C2F}" destId="{BB8988D6-F30A-4077-AD44-929691F699FD}" srcOrd="1" destOrd="0" presId="urn:microsoft.com/office/officeart/2005/8/layout/orgChart1"/>
    <dgm:cxn modelId="{7804DEEC-F187-4D80-8CF5-83BF93C66367}" type="presParOf" srcId="{2F72802A-4200-43DF-98FA-B462F1C02C2F}" destId="{E179E91C-341A-4CF0-9428-1D0C54E24879}" srcOrd="2" destOrd="0" presId="urn:microsoft.com/office/officeart/2005/8/layout/orgChart1"/>
    <dgm:cxn modelId="{EF70C4EE-C0A0-4959-9CF9-69BDCA445066}" type="presParOf" srcId="{27FEA3DA-5B8E-4A33-BCC1-F9223DFB3438}" destId="{3B0CC5A0-4929-4854-94B7-B9FF8D2E317A}" srcOrd="2" destOrd="0" presId="urn:microsoft.com/office/officeart/2005/8/layout/orgChart1"/>
    <dgm:cxn modelId="{9450F256-0235-435B-89AD-1F7FBED98192}" type="presParOf" srcId="{4C3072FD-354D-45FF-9B0A-B6B9F7EFCB7B}" destId="{DBAC017C-0D85-42CD-9801-72D8A229CF3F}" srcOrd="4" destOrd="0" presId="urn:microsoft.com/office/officeart/2005/8/layout/orgChart1"/>
    <dgm:cxn modelId="{99B35371-9A6C-4C11-82DD-1C712F8C527E}" type="presParOf" srcId="{4C3072FD-354D-45FF-9B0A-B6B9F7EFCB7B}" destId="{AED32FD4-14E1-4A7C-AEC6-C84532F0ACD9}" srcOrd="5" destOrd="0" presId="urn:microsoft.com/office/officeart/2005/8/layout/orgChart1"/>
    <dgm:cxn modelId="{E80D99B0-32B7-4D40-B6DE-BC4B460C1908}" type="presParOf" srcId="{AED32FD4-14E1-4A7C-AEC6-C84532F0ACD9}" destId="{2BFF44EB-764E-4D4A-BEC9-E02EB50BC61A}" srcOrd="0" destOrd="0" presId="urn:microsoft.com/office/officeart/2005/8/layout/orgChart1"/>
    <dgm:cxn modelId="{09973364-D424-46F9-B595-E7F25F6E9287}" type="presParOf" srcId="{2BFF44EB-764E-4D4A-BEC9-E02EB50BC61A}" destId="{5DE41E54-F97D-49FF-BFD9-21F330A48C99}" srcOrd="0" destOrd="0" presId="urn:microsoft.com/office/officeart/2005/8/layout/orgChart1"/>
    <dgm:cxn modelId="{856F0828-32C7-43D8-A206-E1C8959557F5}" type="presParOf" srcId="{2BFF44EB-764E-4D4A-BEC9-E02EB50BC61A}" destId="{177054C4-475B-4075-A0DE-E5F4D38CB771}" srcOrd="1" destOrd="0" presId="urn:microsoft.com/office/officeart/2005/8/layout/orgChart1"/>
    <dgm:cxn modelId="{1BA711A9-82FA-405E-BF37-2041D9CBBA32}" type="presParOf" srcId="{AED32FD4-14E1-4A7C-AEC6-C84532F0ACD9}" destId="{DFBA48C1-02AE-4913-BC0A-3155D5A99BC5}" srcOrd="1" destOrd="0" presId="urn:microsoft.com/office/officeart/2005/8/layout/orgChart1"/>
    <dgm:cxn modelId="{6A24CA0F-D178-4D62-AA28-3F3E26224021}" type="presParOf" srcId="{DFBA48C1-02AE-4913-BC0A-3155D5A99BC5}" destId="{6CA64201-5265-423C-87E5-5CA6520FD482}" srcOrd="0" destOrd="0" presId="urn:microsoft.com/office/officeart/2005/8/layout/orgChart1"/>
    <dgm:cxn modelId="{436DEC01-9FF6-45FA-A6E7-4602B48BA398}" type="presParOf" srcId="{DFBA48C1-02AE-4913-BC0A-3155D5A99BC5}" destId="{57143B51-88CF-42FC-9B42-7FB7DAE52263}" srcOrd="1" destOrd="0" presId="urn:microsoft.com/office/officeart/2005/8/layout/orgChart1"/>
    <dgm:cxn modelId="{2F088BF0-DADE-492A-9C66-09649612A169}" type="presParOf" srcId="{57143B51-88CF-42FC-9B42-7FB7DAE52263}" destId="{53588E59-8FDB-4D9C-A223-F2697F0E61E5}" srcOrd="0" destOrd="0" presId="urn:microsoft.com/office/officeart/2005/8/layout/orgChart1"/>
    <dgm:cxn modelId="{A47C4A93-826A-4130-81DD-0756D45C860B}" type="presParOf" srcId="{53588E59-8FDB-4D9C-A223-F2697F0E61E5}" destId="{AA9B868E-A945-4F3F-A0C8-8F08BB320ABD}" srcOrd="0" destOrd="0" presId="urn:microsoft.com/office/officeart/2005/8/layout/orgChart1"/>
    <dgm:cxn modelId="{EE2DA119-6379-4D13-B3D0-73D906CE1341}" type="presParOf" srcId="{53588E59-8FDB-4D9C-A223-F2697F0E61E5}" destId="{89461EEC-D70D-4E5C-9908-BB6A0BC6749B}" srcOrd="1" destOrd="0" presId="urn:microsoft.com/office/officeart/2005/8/layout/orgChart1"/>
    <dgm:cxn modelId="{EF32804C-2D84-40CF-A64E-FD1C08E6E592}" type="presParOf" srcId="{57143B51-88CF-42FC-9B42-7FB7DAE52263}" destId="{62ECAC3A-6549-424E-BD5A-D18A15616CA6}" srcOrd="1" destOrd="0" presId="urn:microsoft.com/office/officeart/2005/8/layout/orgChart1"/>
    <dgm:cxn modelId="{B40924DE-61F4-4CFD-8905-8153CE8B19F7}" type="presParOf" srcId="{57143B51-88CF-42FC-9B42-7FB7DAE52263}" destId="{363D9C22-9C95-479B-9E4E-2478E6AEFBBF}" srcOrd="2" destOrd="0" presId="urn:microsoft.com/office/officeart/2005/8/layout/orgChart1"/>
    <dgm:cxn modelId="{584F3107-B8FB-4CFE-9586-54E76641E352}" type="presParOf" srcId="{AED32FD4-14E1-4A7C-AEC6-C84532F0ACD9}" destId="{3B4B3EDA-6548-4CA5-98FE-40B9A8037709}" srcOrd="2" destOrd="0" presId="urn:microsoft.com/office/officeart/2005/8/layout/orgChart1"/>
    <dgm:cxn modelId="{0C76D598-A4D7-4FEF-9C26-61482FF16029}" type="presParOf" srcId="{4B4A8B85-613D-4155-9B94-70E057A4363F}" destId="{93A0747B-BFE1-452B-A55A-75316F6B720D}" srcOrd="2" destOrd="0" presId="urn:microsoft.com/office/officeart/2005/8/layout/orgChart1"/>
    <dgm:cxn modelId="{2B115FFD-D16A-47A0-880F-91029902E61F}" type="presParOf" srcId="{93A0747B-BFE1-452B-A55A-75316F6B720D}" destId="{F8D34F38-35A8-4304-BD32-6A6A1F081BFE}" srcOrd="0" destOrd="0" presId="urn:microsoft.com/office/officeart/2005/8/layout/orgChart1"/>
    <dgm:cxn modelId="{7059E3A2-7B8B-4BBE-ADE1-5F16A3EE52ED}" type="presParOf" srcId="{93A0747B-BFE1-452B-A55A-75316F6B720D}" destId="{9617B4AD-880F-4B02-89BB-87ED785FDF72}" srcOrd="1" destOrd="0" presId="urn:microsoft.com/office/officeart/2005/8/layout/orgChart1"/>
    <dgm:cxn modelId="{D42C9A11-CD82-488C-80AA-E366375A33D9}" type="presParOf" srcId="{9617B4AD-880F-4B02-89BB-87ED785FDF72}" destId="{90428208-7038-4B61-A3A2-59AE3B9EE317}" srcOrd="0" destOrd="0" presId="urn:microsoft.com/office/officeart/2005/8/layout/orgChart1"/>
    <dgm:cxn modelId="{24C00924-77AC-439A-9DE2-272C9835851C}" type="presParOf" srcId="{90428208-7038-4B61-A3A2-59AE3B9EE317}" destId="{233A2A54-C68B-4AED-A37C-564917BE5B79}" srcOrd="0" destOrd="0" presId="urn:microsoft.com/office/officeart/2005/8/layout/orgChart1"/>
    <dgm:cxn modelId="{FD7266A7-8A49-4038-93C6-B3687ACEE3F8}" type="presParOf" srcId="{90428208-7038-4B61-A3A2-59AE3B9EE317}" destId="{CF2624D6-D2B1-4917-82BE-0FD7CD08873A}" srcOrd="1" destOrd="0" presId="urn:microsoft.com/office/officeart/2005/8/layout/orgChart1"/>
    <dgm:cxn modelId="{DF216AC1-7194-453B-837A-1FA68F44B974}" type="presParOf" srcId="{9617B4AD-880F-4B02-89BB-87ED785FDF72}" destId="{3A22BC38-EBFE-46DE-B303-CB9756FF3534}" srcOrd="1" destOrd="0" presId="urn:microsoft.com/office/officeart/2005/8/layout/orgChart1"/>
    <dgm:cxn modelId="{10CDD85C-D399-4768-B2EB-7B89C8C76552}" type="presParOf" srcId="{9617B4AD-880F-4B02-89BB-87ED785FDF72}" destId="{D2784E32-5F97-4B7A-8540-27A72FDF71D5}" srcOrd="2" destOrd="0" presId="urn:microsoft.com/office/officeart/2005/8/layout/orgChart1"/>
    <dgm:cxn modelId="{7AD04F18-7D5B-404A-B925-E13CC0014995}" type="presParOf" srcId="{93A0747B-BFE1-452B-A55A-75316F6B720D}" destId="{53064967-970B-409E-9101-05F6B6C10438}" srcOrd="2" destOrd="0" presId="urn:microsoft.com/office/officeart/2005/8/layout/orgChart1"/>
    <dgm:cxn modelId="{B04325D6-674B-450A-8E61-D05376CC23B1}" type="presParOf" srcId="{93A0747B-BFE1-452B-A55A-75316F6B720D}" destId="{8064B17E-DF4E-4A52-9CA9-A9D19F0B304F}" srcOrd="3" destOrd="0" presId="urn:microsoft.com/office/officeart/2005/8/layout/orgChart1"/>
    <dgm:cxn modelId="{AAAF93D0-1969-43C8-87A8-66367EB097E8}" type="presParOf" srcId="{8064B17E-DF4E-4A52-9CA9-A9D19F0B304F}" destId="{81852247-E93F-4DBB-88C8-6CA337BAAEC6}" srcOrd="0" destOrd="0" presId="urn:microsoft.com/office/officeart/2005/8/layout/orgChart1"/>
    <dgm:cxn modelId="{C389FDD4-4CEA-4CED-AFBB-8A1CF2E01B34}" type="presParOf" srcId="{81852247-E93F-4DBB-88C8-6CA337BAAEC6}" destId="{34323704-E73C-45FF-AD9E-455C6ECCB136}" srcOrd="0" destOrd="0" presId="urn:microsoft.com/office/officeart/2005/8/layout/orgChart1"/>
    <dgm:cxn modelId="{12144AAA-918F-4FEA-A911-C52709EF9528}" type="presParOf" srcId="{81852247-E93F-4DBB-88C8-6CA337BAAEC6}" destId="{1A2EEFCD-6346-494E-871E-050EDCCBDD82}" srcOrd="1" destOrd="0" presId="urn:microsoft.com/office/officeart/2005/8/layout/orgChart1"/>
    <dgm:cxn modelId="{FECBE931-0AFF-447B-97C1-AD92FC9EECCC}" type="presParOf" srcId="{8064B17E-DF4E-4A52-9CA9-A9D19F0B304F}" destId="{98C8247F-8DA5-41E8-A20D-C0CA3DD35D81}" srcOrd="1" destOrd="0" presId="urn:microsoft.com/office/officeart/2005/8/layout/orgChart1"/>
    <dgm:cxn modelId="{866185FF-14BB-4D21-BDEC-432DEC7A2FA3}" type="presParOf" srcId="{8064B17E-DF4E-4A52-9CA9-A9D19F0B304F}" destId="{BC075A14-B37A-4443-9EA9-44308C5F4FA6}" srcOrd="2" destOrd="0" presId="urn:microsoft.com/office/officeart/2005/8/layout/orgChart1"/>
    <dgm:cxn modelId="{34BD5571-675D-44AA-A3D5-9DD6240F0A72}" type="presParOf" srcId="{93A0747B-BFE1-452B-A55A-75316F6B720D}" destId="{A3EE2656-30B4-44F7-8EE2-F032000E0D43}" srcOrd="4" destOrd="0" presId="urn:microsoft.com/office/officeart/2005/8/layout/orgChart1"/>
    <dgm:cxn modelId="{D421A8F5-C637-4754-B14F-C6E5E262587E}" type="presParOf" srcId="{93A0747B-BFE1-452B-A55A-75316F6B720D}" destId="{FC4C7212-A8BB-4768-A9EC-BCF262EA8017}" srcOrd="5" destOrd="0" presId="urn:microsoft.com/office/officeart/2005/8/layout/orgChart1"/>
    <dgm:cxn modelId="{FE85529F-1118-4E1B-940A-DBAAF8EBD12B}" type="presParOf" srcId="{FC4C7212-A8BB-4768-A9EC-BCF262EA8017}" destId="{9AE77C38-88D4-48D3-9AC4-A9EB5FF2998A}" srcOrd="0" destOrd="0" presId="urn:microsoft.com/office/officeart/2005/8/layout/orgChart1"/>
    <dgm:cxn modelId="{6DBE3439-0C76-49F5-98BB-C8BAA84B33CD}" type="presParOf" srcId="{9AE77C38-88D4-48D3-9AC4-A9EB5FF2998A}" destId="{13D51875-4CBB-4DD3-8FCC-0269B2FC4B6B}" srcOrd="0" destOrd="0" presId="urn:microsoft.com/office/officeart/2005/8/layout/orgChart1"/>
    <dgm:cxn modelId="{E38DF9F7-14E6-459C-B425-F7D5FA6F5CCA}" type="presParOf" srcId="{9AE77C38-88D4-48D3-9AC4-A9EB5FF2998A}" destId="{834EB0DD-9311-49EA-9B19-D63D572348DC}" srcOrd="1" destOrd="0" presId="urn:microsoft.com/office/officeart/2005/8/layout/orgChart1"/>
    <dgm:cxn modelId="{CB9C2062-A9FA-4A17-935F-E6FFA881B1C7}" type="presParOf" srcId="{FC4C7212-A8BB-4768-A9EC-BCF262EA8017}" destId="{2C7FDBE5-7861-4D47-B47F-FA24B9B5446D}" srcOrd="1" destOrd="0" presId="urn:microsoft.com/office/officeart/2005/8/layout/orgChart1"/>
    <dgm:cxn modelId="{163DB303-1A61-402D-87E5-B601B24987E7}" type="presParOf" srcId="{FC4C7212-A8BB-4768-A9EC-BCF262EA8017}" destId="{0FE20B9E-DC45-4F18-B334-967D586EE620}" srcOrd="2" destOrd="0" presId="urn:microsoft.com/office/officeart/2005/8/layout/orgChart1"/>
    <dgm:cxn modelId="{C4438371-25A6-4F40-8EAD-A70AC3AFBF31}" type="presParOf" srcId="{93A0747B-BFE1-452B-A55A-75316F6B720D}" destId="{B63A3702-2BF5-4E62-8EB4-112DFBCBB9AC}" srcOrd="6" destOrd="0" presId="urn:microsoft.com/office/officeart/2005/8/layout/orgChart1"/>
    <dgm:cxn modelId="{9E7EB0DC-49E5-488F-8DBC-586C22BD108A}" type="presParOf" srcId="{93A0747B-BFE1-452B-A55A-75316F6B720D}" destId="{CA9D90B9-B6DF-4578-AB4D-A49F5E577EEC}" srcOrd="7" destOrd="0" presId="urn:microsoft.com/office/officeart/2005/8/layout/orgChart1"/>
    <dgm:cxn modelId="{BFD221FA-5EBF-4725-A7C4-35215FF4CCD9}" type="presParOf" srcId="{CA9D90B9-B6DF-4578-AB4D-A49F5E577EEC}" destId="{E74EBAF2-02A9-4A18-8904-4E37900E32C5}" srcOrd="0" destOrd="0" presId="urn:microsoft.com/office/officeart/2005/8/layout/orgChart1"/>
    <dgm:cxn modelId="{2B292394-84B0-4A51-B60F-AE6C731B7DD9}" type="presParOf" srcId="{E74EBAF2-02A9-4A18-8904-4E37900E32C5}" destId="{5FB25CB7-6200-47BE-85C0-318959DC535B}" srcOrd="0" destOrd="0" presId="urn:microsoft.com/office/officeart/2005/8/layout/orgChart1"/>
    <dgm:cxn modelId="{3AF0B100-D6AA-4C21-B4CC-121E0339B4D4}" type="presParOf" srcId="{E74EBAF2-02A9-4A18-8904-4E37900E32C5}" destId="{4E0D5571-81A0-4B76-AC1D-07E05BC12CAF}" srcOrd="1" destOrd="0" presId="urn:microsoft.com/office/officeart/2005/8/layout/orgChart1"/>
    <dgm:cxn modelId="{FE60175A-3261-4ED2-A428-5294927A866F}" type="presParOf" srcId="{CA9D90B9-B6DF-4578-AB4D-A49F5E577EEC}" destId="{B7E86C0D-6B8D-4947-8E2A-0553B7E27D9A}" srcOrd="1" destOrd="0" presId="urn:microsoft.com/office/officeart/2005/8/layout/orgChart1"/>
    <dgm:cxn modelId="{3E428E88-91AD-420E-9CFB-89D1B0EE7FFF}" type="presParOf" srcId="{CA9D90B9-B6DF-4578-AB4D-A49F5E577EEC}" destId="{9411022F-072D-4CD4-8B0C-EDDAC43B02A1}" srcOrd="2" destOrd="0" presId="urn:microsoft.com/office/officeart/2005/8/layout/orgChart1"/>
    <dgm:cxn modelId="{5E13BE1E-7F3E-4290-B38E-CE23C9A2C648}" type="presParOf" srcId="{93A0747B-BFE1-452B-A55A-75316F6B720D}" destId="{EDD30CD9-A335-4AC7-88A1-7C0EDE424CD1}" srcOrd="8" destOrd="0" presId="urn:microsoft.com/office/officeart/2005/8/layout/orgChart1"/>
    <dgm:cxn modelId="{A1E6D429-45D6-4DCC-9B2D-24DCEA4063FB}" type="presParOf" srcId="{93A0747B-BFE1-452B-A55A-75316F6B720D}" destId="{CD9540D0-B138-43B8-8BF1-867A84940B68}" srcOrd="9" destOrd="0" presId="urn:microsoft.com/office/officeart/2005/8/layout/orgChart1"/>
    <dgm:cxn modelId="{16EE6924-BEBA-43B5-86DE-A40E3914C8DF}" type="presParOf" srcId="{CD9540D0-B138-43B8-8BF1-867A84940B68}" destId="{4271EAA2-1AE5-467F-8783-28F40C5F5716}" srcOrd="0" destOrd="0" presId="urn:microsoft.com/office/officeart/2005/8/layout/orgChart1"/>
    <dgm:cxn modelId="{2A7924B1-06FE-4D82-A34C-6EB7EA8BB6AF}" type="presParOf" srcId="{4271EAA2-1AE5-467F-8783-28F40C5F5716}" destId="{64AD3B37-9835-4752-BF46-311F83CE59BD}" srcOrd="0" destOrd="0" presId="urn:microsoft.com/office/officeart/2005/8/layout/orgChart1"/>
    <dgm:cxn modelId="{17EF228C-7E00-47E6-AE3C-6BE9FAB88439}" type="presParOf" srcId="{4271EAA2-1AE5-467F-8783-28F40C5F5716}" destId="{926B18DB-42AB-4A11-9079-1519C0F66295}" srcOrd="1" destOrd="0" presId="urn:microsoft.com/office/officeart/2005/8/layout/orgChart1"/>
    <dgm:cxn modelId="{90E1A3FF-05B5-4A7F-BDF8-BA22510E8787}" type="presParOf" srcId="{CD9540D0-B138-43B8-8BF1-867A84940B68}" destId="{E835E9D4-D8BE-4CA7-95CE-6163CF29CD38}" srcOrd="1" destOrd="0" presId="urn:microsoft.com/office/officeart/2005/8/layout/orgChart1"/>
    <dgm:cxn modelId="{747ABF7E-7F96-40DB-931E-0C48238AEADF}" type="presParOf" srcId="{CD9540D0-B138-43B8-8BF1-867A84940B68}" destId="{48217AA8-CE4D-4F3B-B653-75D7E0753048}"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D30CD9-A335-4AC7-88A1-7C0EDE424CD1}">
      <dsp:nvSpPr>
        <dsp:cNvPr id="0" name=""/>
        <dsp:cNvSpPr/>
      </dsp:nvSpPr>
      <dsp:spPr>
        <a:xfrm>
          <a:off x="3723825" y="554031"/>
          <a:ext cx="138718" cy="2055356"/>
        </a:xfrm>
        <a:custGeom>
          <a:avLst/>
          <a:gdLst/>
          <a:ahLst/>
          <a:cxnLst/>
          <a:rect l="0" t="0" r="0" b="0"/>
          <a:pathLst>
            <a:path>
              <a:moveTo>
                <a:pt x="138718" y="0"/>
              </a:moveTo>
              <a:lnTo>
                <a:pt x="138718" y="2055356"/>
              </a:lnTo>
              <a:lnTo>
                <a:pt x="0" y="2055356"/>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3A3702-2BF5-4E62-8EB4-112DFBCBB9AC}">
      <dsp:nvSpPr>
        <dsp:cNvPr id="0" name=""/>
        <dsp:cNvSpPr/>
      </dsp:nvSpPr>
      <dsp:spPr>
        <a:xfrm>
          <a:off x="3723825" y="554031"/>
          <a:ext cx="138718" cy="1266243"/>
        </a:xfrm>
        <a:custGeom>
          <a:avLst/>
          <a:gdLst/>
          <a:ahLst/>
          <a:cxnLst/>
          <a:rect l="0" t="0" r="0" b="0"/>
          <a:pathLst>
            <a:path>
              <a:moveTo>
                <a:pt x="138718" y="0"/>
              </a:moveTo>
              <a:lnTo>
                <a:pt x="138718" y="1266243"/>
              </a:lnTo>
              <a:lnTo>
                <a:pt x="0" y="126624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EE2656-30B4-44F7-8EE2-F032000E0D43}">
      <dsp:nvSpPr>
        <dsp:cNvPr id="0" name=""/>
        <dsp:cNvSpPr/>
      </dsp:nvSpPr>
      <dsp:spPr>
        <a:xfrm>
          <a:off x="3862543" y="554031"/>
          <a:ext cx="129745" cy="2055356"/>
        </a:xfrm>
        <a:custGeom>
          <a:avLst/>
          <a:gdLst/>
          <a:ahLst/>
          <a:cxnLst/>
          <a:rect l="0" t="0" r="0" b="0"/>
          <a:pathLst>
            <a:path>
              <a:moveTo>
                <a:pt x="0" y="0"/>
              </a:moveTo>
              <a:lnTo>
                <a:pt x="0" y="2055356"/>
              </a:lnTo>
              <a:lnTo>
                <a:pt x="129745" y="2055356"/>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064967-970B-409E-9101-05F6B6C10438}">
      <dsp:nvSpPr>
        <dsp:cNvPr id="0" name=""/>
        <dsp:cNvSpPr/>
      </dsp:nvSpPr>
      <dsp:spPr>
        <a:xfrm>
          <a:off x="3862543" y="554031"/>
          <a:ext cx="137956" cy="1266243"/>
        </a:xfrm>
        <a:custGeom>
          <a:avLst/>
          <a:gdLst/>
          <a:ahLst/>
          <a:cxnLst/>
          <a:rect l="0" t="0" r="0" b="0"/>
          <a:pathLst>
            <a:path>
              <a:moveTo>
                <a:pt x="0" y="0"/>
              </a:moveTo>
              <a:lnTo>
                <a:pt x="0" y="1266243"/>
              </a:lnTo>
              <a:lnTo>
                <a:pt x="137956" y="126624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D34F38-35A8-4304-BD32-6A6A1F081BFE}">
      <dsp:nvSpPr>
        <dsp:cNvPr id="0" name=""/>
        <dsp:cNvSpPr/>
      </dsp:nvSpPr>
      <dsp:spPr>
        <a:xfrm>
          <a:off x="3862543" y="554031"/>
          <a:ext cx="551451" cy="477484"/>
        </a:xfrm>
        <a:custGeom>
          <a:avLst/>
          <a:gdLst/>
          <a:ahLst/>
          <a:cxnLst/>
          <a:rect l="0" t="0" r="0" b="0"/>
          <a:pathLst>
            <a:path>
              <a:moveTo>
                <a:pt x="0" y="0"/>
              </a:moveTo>
              <a:lnTo>
                <a:pt x="551451" y="477484"/>
              </a:lnTo>
            </a:path>
          </a:pathLst>
        </a:custGeom>
        <a:noFill/>
        <a:ln w="25400" cap="flat" cmpd="sng" algn="ctr">
          <a:solidFill>
            <a:schemeClr val="bg1"/>
          </a:solidFill>
          <a:prstDash val="solid"/>
        </a:ln>
        <a:effectLst/>
      </dsp:spPr>
      <dsp:style>
        <a:lnRef idx="2">
          <a:scrgbClr r="0" g="0" b="0"/>
        </a:lnRef>
        <a:fillRef idx="0">
          <a:scrgbClr r="0" g="0" b="0"/>
        </a:fillRef>
        <a:effectRef idx="0">
          <a:scrgbClr r="0" g="0" b="0"/>
        </a:effectRef>
        <a:fontRef idx="minor"/>
      </dsp:style>
    </dsp:sp>
    <dsp:sp modelId="{6CA64201-5265-423C-87E5-5CA6520FD482}">
      <dsp:nvSpPr>
        <dsp:cNvPr id="0" name=""/>
        <dsp:cNvSpPr/>
      </dsp:nvSpPr>
      <dsp:spPr>
        <a:xfrm>
          <a:off x="4756502" y="3688407"/>
          <a:ext cx="165548" cy="507680"/>
        </a:xfrm>
        <a:custGeom>
          <a:avLst/>
          <a:gdLst/>
          <a:ahLst/>
          <a:cxnLst/>
          <a:rect l="0" t="0" r="0" b="0"/>
          <a:pathLst>
            <a:path>
              <a:moveTo>
                <a:pt x="0" y="0"/>
              </a:moveTo>
              <a:lnTo>
                <a:pt x="0" y="507680"/>
              </a:lnTo>
              <a:lnTo>
                <a:pt x="165548" y="50768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AC017C-0D85-42CD-9801-72D8A229CF3F}">
      <dsp:nvSpPr>
        <dsp:cNvPr id="0" name=""/>
        <dsp:cNvSpPr/>
      </dsp:nvSpPr>
      <dsp:spPr>
        <a:xfrm>
          <a:off x="3862543" y="554031"/>
          <a:ext cx="1335420" cy="2582549"/>
        </a:xfrm>
        <a:custGeom>
          <a:avLst/>
          <a:gdLst/>
          <a:ahLst/>
          <a:cxnLst/>
          <a:rect l="0" t="0" r="0" b="0"/>
          <a:pathLst>
            <a:path>
              <a:moveTo>
                <a:pt x="0" y="0"/>
              </a:moveTo>
              <a:lnTo>
                <a:pt x="0" y="2466665"/>
              </a:lnTo>
              <a:lnTo>
                <a:pt x="1335420" y="2466665"/>
              </a:lnTo>
              <a:lnTo>
                <a:pt x="1335420" y="2582549"/>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E596CA-B93B-4AC8-862C-027244D3D817}">
      <dsp:nvSpPr>
        <dsp:cNvPr id="0" name=""/>
        <dsp:cNvSpPr/>
      </dsp:nvSpPr>
      <dsp:spPr>
        <a:xfrm>
          <a:off x="3421081" y="3688407"/>
          <a:ext cx="165548" cy="1291274"/>
        </a:xfrm>
        <a:custGeom>
          <a:avLst/>
          <a:gdLst/>
          <a:ahLst/>
          <a:cxnLst/>
          <a:rect l="0" t="0" r="0" b="0"/>
          <a:pathLst>
            <a:path>
              <a:moveTo>
                <a:pt x="0" y="0"/>
              </a:moveTo>
              <a:lnTo>
                <a:pt x="0" y="1291274"/>
              </a:lnTo>
              <a:lnTo>
                <a:pt x="165548" y="129127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210FEC-1967-431E-91B5-27A9C8EDADA0}">
      <dsp:nvSpPr>
        <dsp:cNvPr id="0" name=""/>
        <dsp:cNvSpPr/>
      </dsp:nvSpPr>
      <dsp:spPr>
        <a:xfrm>
          <a:off x="3421081" y="3688407"/>
          <a:ext cx="165548" cy="507680"/>
        </a:xfrm>
        <a:custGeom>
          <a:avLst/>
          <a:gdLst/>
          <a:ahLst/>
          <a:cxnLst/>
          <a:rect l="0" t="0" r="0" b="0"/>
          <a:pathLst>
            <a:path>
              <a:moveTo>
                <a:pt x="0" y="0"/>
              </a:moveTo>
              <a:lnTo>
                <a:pt x="0" y="507680"/>
              </a:lnTo>
              <a:lnTo>
                <a:pt x="165548" y="50768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39DBBB-B6E5-4477-A46F-99DE3C7B9229}">
      <dsp:nvSpPr>
        <dsp:cNvPr id="0" name=""/>
        <dsp:cNvSpPr/>
      </dsp:nvSpPr>
      <dsp:spPr>
        <a:xfrm>
          <a:off x="3816823" y="554031"/>
          <a:ext cx="91440" cy="2582549"/>
        </a:xfrm>
        <a:custGeom>
          <a:avLst/>
          <a:gdLst/>
          <a:ahLst/>
          <a:cxnLst/>
          <a:rect l="0" t="0" r="0" b="0"/>
          <a:pathLst>
            <a:path>
              <a:moveTo>
                <a:pt x="45720" y="0"/>
              </a:moveTo>
              <a:lnTo>
                <a:pt x="45720" y="2582549"/>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7542E6-16A4-472B-8DDB-49338BEA80DF}">
      <dsp:nvSpPr>
        <dsp:cNvPr id="0" name=""/>
        <dsp:cNvSpPr/>
      </dsp:nvSpPr>
      <dsp:spPr>
        <a:xfrm>
          <a:off x="2085661" y="3688407"/>
          <a:ext cx="165548" cy="1291274"/>
        </a:xfrm>
        <a:custGeom>
          <a:avLst/>
          <a:gdLst/>
          <a:ahLst/>
          <a:cxnLst/>
          <a:rect l="0" t="0" r="0" b="0"/>
          <a:pathLst>
            <a:path>
              <a:moveTo>
                <a:pt x="0" y="0"/>
              </a:moveTo>
              <a:lnTo>
                <a:pt x="0" y="1291274"/>
              </a:lnTo>
              <a:lnTo>
                <a:pt x="165548" y="129127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D13F995-22AA-47AD-89C0-9434AF260E1D}">
      <dsp:nvSpPr>
        <dsp:cNvPr id="0" name=""/>
        <dsp:cNvSpPr/>
      </dsp:nvSpPr>
      <dsp:spPr>
        <a:xfrm>
          <a:off x="2085661" y="3688407"/>
          <a:ext cx="165548" cy="507680"/>
        </a:xfrm>
        <a:custGeom>
          <a:avLst/>
          <a:gdLst/>
          <a:ahLst/>
          <a:cxnLst/>
          <a:rect l="0" t="0" r="0" b="0"/>
          <a:pathLst>
            <a:path>
              <a:moveTo>
                <a:pt x="0" y="0"/>
              </a:moveTo>
              <a:lnTo>
                <a:pt x="0" y="507680"/>
              </a:lnTo>
              <a:lnTo>
                <a:pt x="165548" y="50768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7F384B-5D86-4CE5-BD1E-5CD04DFB953A}">
      <dsp:nvSpPr>
        <dsp:cNvPr id="0" name=""/>
        <dsp:cNvSpPr/>
      </dsp:nvSpPr>
      <dsp:spPr>
        <a:xfrm>
          <a:off x="2527122" y="554031"/>
          <a:ext cx="1335420" cy="2582549"/>
        </a:xfrm>
        <a:custGeom>
          <a:avLst/>
          <a:gdLst/>
          <a:ahLst/>
          <a:cxnLst/>
          <a:rect l="0" t="0" r="0" b="0"/>
          <a:pathLst>
            <a:path>
              <a:moveTo>
                <a:pt x="1335420" y="0"/>
              </a:moveTo>
              <a:lnTo>
                <a:pt x="1335420" y="2466665"/>
              </a:lnTo>
              <a:lnTo>
                <a:pt x="0" y="2466665"/>
              </a:lnTo>
              <a:lnTo>
                <a:pt x="0" y="2582549"/>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3A1995-9917-414F-9961-DA915954BB4B}">
      <dsp:nvSpPr>
        <dsp:cNvPr id="0" name=""/>
        <dsp:cNvSpPr/>
      </dsp:nvSpPr>
      <dsp:spPr>
        <a:xfrm>
          <a:off x="3310716" y="2204"/>
          <a:ext cx="1103653" cy="55182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Deputy Secretary for Diversity, Inclusion &amp; Small Business Opportunities</a:t>
          </a:r>
        </a:p>
        <a:p>
          <a:pPr marL="0" lvl="0" indent="0" algn="ctr" defTabSz="311150">
            <a:lnSpc>
              <a:spcPct val="90000"/>
            </a:lnSpc>
            <a:spcBef>
              <a:spcPct val="0"/>
            </a:spcBef>
            <a:spcAft>
              <a:spcPct val="35000"/>
            </a:spcAft>
            <a:buNone/>
          </a:pPr>
          <a:r>
            <a:rPr lang="en-US" sz="700" kern="1200" dirty="0"/>
            <a:t>Kerry L. Kirkland</a:t>
          </a:r>
        </a:p>
      </dsp:txBody>
      <dsp:txXfrm>
        <a:off x="3310716" y="2204"/>
        <a:ext cx="1103653" cy="551826"/>
      </dsp:txXfrm>
    </dsp:sp>
    <dsp:sp modelId="{DBADBBD3-6AEA-462E-B2F3-71B38F8E591F}">
      <dsp:nvSpPr>
        <dsp:cNvPr id="0" name=""/>
        <dsp:cNvSpPr/>
      </dsp:nvSpPr>
      <dsp:spPr>
        <a:xfrm>
          <a:off x="1975295" y="3136580"/>
          <a:ext cx="1103653" cy="551826"/>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Certification Unit</a:t>
          </a:r>
        </a:p>
        <a:p>
          <a:pPr marL="0" lvl="0" indent="0" algn="ctr" defTabSz="311150">
            <a:lnSpc>
              <a:spcPct val="90000"/>
            </a:lnSpc>
            <a:spcBef>
              <a:spcPct val="0"/>
            </a:spcBef>
            <a:spcAft>
              <a:spcPct val="35000"/>
            </a:spcAft>
            <a:buNone/>
          </a:pPr>
          <a:r>
            <a:rPr lang="en-US" sz="700" kern="1200" dirty="0"/>
            <a:t>Cassandra Nevel</a:t>
          </a:r>
        </a:p>
      </dsp:txBody>
      <dsp:txXfrm>
        <a:off x="1975295" y="3136580"/>
        <a:ext cx="1103653" cy="551826"/>
      </dsp:txXfrm>
    </dsp:sp>
    <dsp:sp modelId="{BE093815-E957-44D5-9685-FB6E86AE14C8}">
      <dsp:nvSpPr>
        <dsp:cNvPr id="0" name=""/>
        <dsp:cNvSpPr/>
      </dsp:nvSpPr>
      <dsp:spPr>
        <a:xfrm>
          <a:off x="2251209" y="3920174"/>
          <a:ext cx="1103653" cy="551826"/>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Ferzana Irani</a:t>
          </a:r>
        </a:p>
      </dsp:txBody>
      <dsp:txXfrm>
        <a:off x="2251209" y="3920174"/>
        <a:ext cx="1103653" cy="551826"/>
      </dsp:txXfrm>
    </dsp:sp>
    <dsp:sp modelId="{6B7A6697-3FD9-41D6-A79D-CF13AF9B4ED6}">
      <dsp:nvSpPr>
        <dsp:cNvPr id="0" name=""/>
        <dsp:cNvSpPr/>
      </dsp:nvSpPr>
      <dsp:spPr>
        <a:xfrm>
          <a:off x="2251209" y="4703768"/>
          <a:ext cx="1103653" cy="551826"/>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VACANT</a:t>
          </a:r>
        </a:p>
      </dsp:txBody>
      <dsp:txXfrm>
        <a:off x="2251209" y="4703768"/>
        <a:ext cx="1103653" cy="551826"/>
      </dsp:txXfrm>
    </dsp:sp>
    <dsp:sp modelId="{61F42D8F-9A79-4AF6-9E20-BD2AC06EB603}">
      <dsp:nvSpPr>
        <dsp:cNvPr id="0" name=""/>
        <dsp:cNvSpPr/>
      </dsp:nvSpPr>
      <dsp:spPr>
        <a:xfrm>
          <a:off x="3310716" y="3136580"/>
          <a:ext cx="1103653" cy="551826"/>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Procurement Compliance Unit</a:t>
          </a:r>
        </a:p>
        <a:p>
          <a:pPr marL="0" lvl="0" indent="0" algn="ctr" defTabSz="311150">
            <a:lnSpc>
              <a:spcPct val="90000"/>
            </a:lnSpc>
            <a:spcBef>
              <a:spcPct val="0"/>
            </a:spcBef>
            <a:spcAft>
              <a:spcPct val="35000"/>
            </a:spcAft>
            <a:buNone/>
          </a:pPr>
          <a:r>
            <a:rPr lang="en-US" sz="700" kern="1200" dirty="0"/>
            <a:t>Curtis Burwell</a:t>
          </a:r>
        </a:p>
      </dsp:txBody>
      <dsp:txXfrm>
        <a:off x="3310716" y="3136580"/>
        <a:ext cx="1103653" cy="551826"/>
      </dsp:txXfrm>
    </dsp:sp>
    <dsp:sp modelId="{96957220-D81F-4607-9A06-0B45A4F42EC8}">
      <dsp:nvSpPr>
        <dsp:cNvPr id="0" name=""/>
        <dsp:cNvSpPr/>
      </dsp:nvSpPr>
      <dsp:spPr>
        <a:xfrm>
          <a:off x="3586629" y="3920174"/>
          <a:ext cx="1103653" cy="551826"/>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Beth Nonemaker</a:t>
          </a:r>
        </a:p>
      </dsp:txBody>
      <dsp:txXfrm>
        <a:off x="3586629" y="3920174"/>
        <a:ext cx="1103653" cy="551826"/>
      </dsp:txXfrm>
    </dsp:sp>
    <dsp:sp modelId="{392515DA-2CC7-4C69-8FFB-69F22E765758}">
      <dsp:nvSpPr>
        <dsp:cNvPr id="0" name=""/>
        <dsp:cNvSpPr/>
      </dsp:nvSpPr>
      <dsp:spPr>
        <a:xfrm>
          <a:off x="3586629" y="4703768"/>
          <a:ext cx="1103653" cy="551826"/>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Kheea Anderson</a:t>
          </a:r>
        </a:p>
      </dsp:txBody>
      <dsp:txXfrm>
        <a:off x="3586629" y="4703768"/>
        <a:ext cx="1103653" cy="551826"/>
      </dsp:txXfrm>
    </dsp:sp>
    <dsp:sp modelId="{5DE41E54-F97D-49FF-BFD9-21F330A48C99}">
      <dsp:nvSpPr>
        <dsp:cNvPr id="0" name=""/>
        <dsp:cNvSpPr/>
      </dsp:nvSpPr>
      <dsp:spPr>
        <a:xfrm>
          <a:off x="4646137" y="3136580"/>
          <a:ext cx="1103653" cy="551826"/>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Construction Compliance Unit</a:t>
          </a:r>
        </a:p>
        <a:p>
          <a:pPr marL="0" lvl="0" indent="0" algn="ctr" defTabSz="311150">
            <a:lnSpc>
              <a:spcPct val="90000"/>
            </a:lnSpc>
            <a:spcBef>
              <a:spcPct val="0"/>
            </a:spcBef>
            <a:spcAft>
              <a:spcPct val="35000"/>
            </a:spcAft>
            <a:buNone/>
          </a:pPr>
          <a:r>
            <a:rPr lang="en-US" sz="700" kern="1200" dirty="0"/>
            <a:t>VACANT</a:t>
          </a:r>
        </a:p>
      </dsp:txBody>
      <dsp:txXfrm>
        <a:off x="4646137" y="3136580"/>
        <a:ext cx="1103653" cy="551826"/>
      </dsp:txXfrm>
    </dsp:sp>
    <dsp:sp modelId="{AA9B868E-A945-4F3F-A0C8-8F08BB320ABD}">
      <dsp:nvSpPr>
        <dsp:cNvPr id="0" name=""/>
        <dsp:cNvSpPr/>
      </dsp:nvSpPr>
      <dsp:spPr>
        <a:xfrm>
          <a:off x="4922050" y="3920174"/>
          <a:ext cx="1103653" cy="551826"/>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Business Enterprise Analyst</a:t>
          </a:r>
        </a:p>
        <a:p>
          <a:pPr marL="0" lvl="0" indent="0" algn="ctr" defTabSz="311150">
            <a:lnSpc>
              <a:spcPct val="90000"/>
            </a:lnSpc>
            <a:spcBef>
              <a:spcPct val="0"/>
            </a:spcBef>
            <a:spcAft>
              <a:spcPct val="35000"/>
            </a:spcAft>
            <a:buNone/>
          </a:pPr>
          <a:r>
            <a:rPr lang="en-US" sz="700" kern="1200" dirty="0"/>
            <a:t>Vince Adigwu</a:t>
          </a:r>
        </a:p>
      </dsp:txBody>
      <dsp:txXfrm>
        <a:off x="4922050" y="3920174"/>
        <a:ext cx="1103653" cy="551826"/>
      </dsp:txXfrm>
    </dsp:sp>
    <dsp:sp modelId="{233A2A54-C68B-4AED-A37C-564917BE5B79}">
      <dsp:nvSpPr>
        <dsp:cNvPr id="0" name=""/>
        <dsp:cNvSpPr/>
      </dsp:nvSpPr>
      <dsp:spPr>
        <a:xfrm>
          <a:off x="3310341" y="755602"/>
          <a:ext cx="1103653" cy="551826"/>
        </a:xfrm>
        <a:prstGeom prst="rect">
          <a:avLst/>
        </a:prstGeom>
        <a:solidFill>
          <a:schemeClr val="accent3">
            <a:hueOff val="0"/>
            <a:satOff val="0"/>
            <a:lumOff val="0"/>
            <a:alphaOff val="0"/>
          </a:schemeClr>
        </a:solidFill>
        <a:ln w="25400" cap="flat" cmpd="sng" algn="ctr">
          <a:solidFill>
            <a:schemeClr val="l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Director of the Bureau of Diversity, Inclusion &amp; Small Business Opportunities</a:t>
          </a:r>
        </a:p>
        <a:p>
          <a:pPr marL="0" lvl="0" indent="0" algn="ctr" defTabSz="311150">
            <a:lnSpc>
              <a:spcPct val="90000"/>
            </a:lnSpc>
            <a:spcBef>
              <a:spcPct val="0"/>
            </a:spcBef>
            <a:spcAft>
              <a:spcPct val="35000"/>
            </a:spcAft>
            <a:buNone/>
          </a:pPr>
          <a:r>
            <a:rPr lang="en-US" sz="700" kern="1200" dirty="0"/>
            <a:t>DeShawn Lewis</a:t>
          </a:r>
        </a:p>
      </dsp:txBody>
      <dsp:txXfrm>
        <a:off x="3310341" y="755602"/>
        <a:ext cx="1103653" cy="551826"/>
      </dsp:txXfrm>
    </dsp:sp>
    <dsp:sp modelId="{34323704-E73C-45FF-AD9E-455C6ECCB136}">
      <dsp:nvSpPr>
        <dsp:cNvPr id="0" name=""/>
        <dsp:cNvSpPr/>
      </dsp:nvSpPr>
      <dsp:spPr>
        <a:xfrm>
          <a:off x="4000499" y="1544361"/>
          <a:ext cx="1103653" cy="551826"/>
        </a:xfrm>
        <a:prstGeom prst="rect">
          <a:avLst/>
        </a:prstGeom>
        <a:solidFill>
          <a:schemeClr val="accent3">
            <a:hueOff val="0"/>
            <a:satOff val="0"/>
            <a:lumOff val="0"/>
            <a:alphaOff val="0"/>
          </a:schemeClr>
        </a:solidFill>
        <a:ln w="25400" cap="flat" cmpd="sng" algn="ctr">
          <a:solidFill>
            <a:schemeClr val="l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Administrative Officer 3</a:t>
          </a:r>
        </a:p>
        <a:p>
          <a:pPr marL="0" lvl="0" indent="0" algn="ctr" defTabSz="311150">
            <a:lnSpc>
              <a:spcPct val="90000"/>
            </a:lnSpc>
            <a:spcBef>
              <a:spcPct val="0"/>
            </a:spcBef>
            <a:spcAft>
              <a:spcPct val="35000"/>
            </a:spcAft>
            <a:buNone/>
          </a:pPr>
          <a:r>
            <a:rPr lang="en-US" sz="700" kern="1200" dirty="0"/>
            <a:t>Chi-Chi Owunwanne</a:t>
          </a:r>
        </a:p>
      </dsp:txBody>
      <dsp:txXfrm>
        <a:off x="4000499" y="1544361"/>
        <a:ext cx="1103653" cy="551826"/>
      </dsp:txXfrm>
    </dsp:sp>
    <dsp:sp modelId="{13D51875-4CBB-4DD3-8FCC-0269B2FC4B6B}">
      <dsp:nvSpPr>
        <dsp:cNvPr id="0" name=""/>
        <dsp:cNvSpPr/>
      </dsp:nvSpPr>
      <dsp:spPr>
        <a:xfrm>
          <a:off x="3992288" y="2333474"/>
          <a:ext cx="1103653" cy="551826"/>
        </a:xfrm>
        <a:prstGeom prst="rect">
          <a:avLst/>
        </a:prstGeom>
        <a:solidFill>
          <a:schemeClr val="accent3">
            <a:hueOff val="0"/>
            <a:satOff val="0"/>
            <a:lumOff val="0"/>
            <a:alphaOff val="0"/>
          </a:schemeClr>
        </a:solidFill>
        <a:ln w="25400" cap="flat" cmpd="sng" algn="ctr">
          <a:solidFill>
            <a:schemeClr val="l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Administrative Officer 2</a:t>
          </a:r>
        </a:p>
        <a:p>
          <a:pPr marL="0" lvl="0" indent="0" algn="ctr" defTabSz="311150">
            <a:lnSpc>
              <a:spcPct val="90000"/>
            </a:lnSpc>
            <a:spcBef>
              <a:spcPct val="0"/>
            </a:spcBef>
            <a:spcAft>
              <a:spcPct val="35000"/>
            </a:spcAft>
            <a:buNone/>
          </a:pPr>
          <a:r>
            <a:rPr lang="en-US" sz="700" kern="1200" dirty="0"/>
            <a:t>Tina Marks</a:t>
          </a:r>
        </a:p>
      </dsp:txBody>
      <dsp:txXfrm>
        <a:off x="3992288" y="2333474"/>
        <a:ext cx="1103653" cy="551826"/>
      </dsp:txXfrm>
    </dsp:sp>
    <dsp:sp modelId="{5FB25CB7-6200-47BE-85C0-318959DC535B}">
      <dsp:nvSpPr>
        <dsp:cNvPr id="0" name=""/>
        <dsp:cNvSpPr/>
      </dsp:nvSpPr>
      <dsp:spPr>
        <a:xfrm>
          <a:off x="2620171" y="1544361"/>
          <a:ext cx="1103653" cy="551826"/>
        </a:xfrm>
        <a:prstGeom prst="rect">
          <a:avLst/>
        </a:prstGeom>
        <a:solidFill>
          <a:schemeClr val="accent3">
            <a:hueOff val="0"/>
            <a:satOff val="0"/>
            <a:lumOff val="0"/>
            <a:alphaOff val="0"/>
          </a:schemeClr>
        </a:solidFill>
        <a:ln w="25400" cap="flat" cmpd="sng" algn="ctr">
          <a:solidFill>
            <a:schemeClr val="l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Procurement Liaison</a:t>
          </a:r>
        </a:p>
        <a:p>
          <a:pPr marL="0" lvl="0" indent="0" algn="ctr" defTabSz="311150">
            <a:lnSpc>
              <a:spcPct val="90000"/>
            </a:lnSpc>
            <a:spcBef>
              <a:spcPct val="0"/>
            </a:spcBef>
            <a:spcAft>
              <a:spcPct val="35000"/>
            </a:spcAft>
            <a:buNone/>
          </a:pPr>
          <a:r>
            <a:rPr lang="en-US" sz="700" kern="1200" dirty="0"/>
            <a:t>Audrey Smith</a:t>
          </a:r>
        </a:p>
      </dsp:txBody>
      <dsp:txXfrm>
        <a:off x="2620171" y="1544361"/>
        <a:ext cx="1103653" cy="551826"/>
      </dsp:txXfrm>
    </dsp:sp>
    <dsp:sp modelId="{64AD3B37-9835-4752-BF46-311F83CE59BD}">
      <dsp:nvSpPr>
        <dsp:cNvPr id="0" name=""/>
        <dsp:cNvSpPr/>
      </dsp:nvSpPr>
      <dsp:spPr>
        <a:xfrm>
          <a:off x="2620171" y="2333474"/>
          <a:ext cx="1103653" cy="551826"/>
        </a:xfrm>
        <a:prstGeom prst="rect">
          <a:avLst/>
        </a:prstGeom>
        <a:solidFill>
          <a:schemeClr val="accent3">
            <a:hueOff val="0"/>
            <a:satOff val="0"/>
            <a:lumOff val="0"/>
            <a:alphaOff val="0"/>
          </a:schemeClr>
        </a:solidFill>
        <a:ln w="25400" cap="flat" cmpd="sng" algn="ctr">
          <a:solidFill>
            <a:schemeClr val="l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Construction Liaison</a:t>
          </a:r>
        </a:p>
        <a:p>
          <a:pPr marL="0" lvl="0" indent="0" algn="ctr" defTabSz="311150">
            <a:lnSpc>
              <a:spcPct val="90000"/>
            </a:lnSpc>
            <a:spcBef>
              <a:spcPct val="0"/>
            </a:spcBef>
            <a:spcAft>
              <a:spcPct val="35000"/>
            </a:spcAft>
            <a:buNone/>
          </a:pPr>
          <a:r>
            <a:rPr lang="en-US" sz="700" kern="1200" dirty="0"/>
            <a:t>Paula Murphy</a:t>
          </a:r>
        </a:p>
      </dsp:txBody>
      <dsp:txXfrm>
        <a:off x="2620171" y="2333474"/>
        <a:ext cx="1103653" cy="55182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13CF5D1-8285-47DA-BEC8-B192C33AFA94}"/>
              </a:ext>
            </a:extLst>
          </p:cNvPr>
          <p:cNvSpPr>
            <a:spLocks noGrp="1"/>
          </p:cNvSpPr>
          <p:nvPr>
            <p:ph type="hdr" sz="quarter"/>
          </p:nvPr>
        </p:nvSpPr>
        <p:spPr>
          <a:xfrm>
            <a:off x="0" y="0"/>
            <a:ext cx="3038319" cy="465242"/>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E8F0B5C3-D905-4618-8EDE-F4EE5CE95DCC}"/>
              </a:ext>
            </a:extLst>
          </p:cNvPr>
          <p:cNvSpPr>
            <a:spLocks noGrp="1"/>
          </p:cNvSpPr>
          <p:nvPr>
            <p:ph type="dt" sz="quarter" idx="1"/>
          </p:nvPr>
        </p:nvSpPr>
        <p:spPr>
          <a:xfrm>
            <a:off x="3970885" y="0"/>
            <a:ext cx="3038319" cy="465242"/>
          </a:xfrm>
          <a:prstGeom prst="rect">
            <a:avLst/>
          </a:prstGeom>
        </p:spPr>
        <p:txBody>
          <a:bodyPr vert="horz" lIns="91440" tIns="45720" rIns="91440" bIns="45720" rtlCol="0"/>
          <a:lstStyle>
            <a:lvl1pPr algn="r">
              <a:defRPr sz="1200"/>
            </a:lvl1pPr>
          </a:lstStyle>
          <a:p>
            <a:fld id="{1136FA00-D7AB-465F-AD9B-5916A1B75E1C}" type="datetimeFigureOut">
              <a:rPr lang="en-US" smtClean="0"/>
              <a:t>11/3/2017</a:t>
            </a:fld>
            <a:endParaRPr lang="en-US" dirty="0"/>
          </a:p>
        </p:txBody>
      </p:sp>
      <p:sp>
        <p:nvSpPr>
          <p:cNvPr id="4" name="Footer Placeholder 3">
            <a:extLst>
              <a:ext uri="{FF2B5EF4-FFF2-40B4-BE49-F238E27FC236}">
                <a16:creationId xmlns:a16="http://schemas.microsoft.com/office/drawing/2014/main" id="{09E65B2B-9C79-48E8-8506-FFC3F9F90F18}"/>
              </a:ext>
            </a:extLst>
          </p:cNvPr>
          <p:cNvSpPr>
            <a:spLocks noGrp="1"/>
          </p:cNvSpPr>
          <p:nvPr>
            <p:ph type="ftr" sz="quarter" idx="2"/>
          </p:nvPr>
        </p:nvSpPr>
        <p:spPr>
          <a:xfrm>
            <a:off x="0" y="8831160"/>
            <a:ext cx="3038319" cy="46524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F66FC8A0-51A6-4091-8B0E-2B970FA0D34E}"/>
              </a:ext>
            </a:extLst>
          </p:cNvPr>
          <p:cNvSpPr>
            <a:spLocks noGrp="1"/>
          </p:cNvSpPr>
          <p:nvPr>
            <p:ph type="sldNum" sz="quarter" idx="3"/>
          </p:nvPr>
        </p:nvSpPr>
        <p:spPr>
          <a:xfrm>
            <a:off x="3970885" y="8831160"/>
            <a:ext cx="3038319" cy="465240"/>
          </a:xfrm>
          <a:prstGeom prst="rect">
            <a:avLst/>
          </a:prstGeom>
        </p:spPr>
        <p:txBody>
          <a:bodyPr vert="horz" lIns="91440" tIns="45720" rIns="91440" bIns="45720" rtlCol="0" anchor="b"/>
          <a:lstStyle>
            <a:lvl1pPr algn="r">
              <a:defRPr sz="1200"/>
            </a:lvl1pPr>
          </a:lstStyle>
          <a:p>
            <a:fld id="{3CA0666A-4AC2-40ED-BC53-80FC0B38F844}" type="slidenum">
              <a:rPr lang="en-US" smtClean="0"/>
              <a:t>‹#›</a:t>
            </a:fld>
            <a:endParaRPr lang="en-US" dirty="0"/>
          </a:p>
        </p:txBody>
      </p:sp>
    </p:spTree>
    <p:extLst>
      <p:ext uri="{BB962C8B-B14F-4D97-AF65-F5344CB8AC3E}">
        <p14:creationId xmlns:p14="http://schemas.microsoft.com/office/powerpoint/2010/main" val="2967243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5249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a:prstGeom prst="rect">
            <a:avLst/>
          </a:prstGeom>
          <a:noFill/>
          <a:ln w="12700">
            <a:solidFill>
              <a:prstClr val="black"/>
            </a:solidFill>
          </a:ln>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Tree>
    <p:extLst>
      <p:ext uri="{BB962C8B-B14F-4D97-AF65-F5344CB8AC3E}">
        <p14:creationId xmlns:p14="http://schemas.microsoft.com/office/powerpoint/2010/main" val="33147330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a:prstGeom prst="rect">
            <a:avLst/>
          </a:prstGeom>
          <a:noFill/>
          <a:ln w="12700">
            <a:solidFill>
              <a:prstClr val="black"/>
            </a:solidFill>
          </a:ln>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Tree>
    <p:extLst>
      <p:ext uri="{BB962C8B-B14F-4D97-AF65-F5344CB8AC3E}">
        <p14:creationId xmlns:p14="http://schemas.microsoft.com/office/powerpoint/2010/main" val="24400594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a:prstGeom prst="rect">
            <a:avLst/>
          </a:prstGeom>
          <a:noFill/>
          <a:ln w="12700">
            <a:solidFill>
              <a:prstClr val="black"/>
            </a:solidFill>
          </a:ln>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Tree>
    <p:extLst>
      <p:ext uri="{BB962C8B-B14F-4D97-AF65-F5344CB8AC3E}">
        <p14:creationId xmlns:p14="http://schemas.microsoft.com/office/powerpoint/2010/main" val="21313639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a:prstGeom prst="rect">
            <a:avLst/>
          </a:prstGeom>
          <a:noFill/>
          <a:ln w="12700">
            <a:solidFill>
              <a:prstClr val="black"/>
            </a:solidFill>
          </a:ln>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Tree>
    <p:extLst>
      <p:ext uri="{BB962C8B-B14F-4D97-AF65-F5344CB8AC3E}">
        <p14:creationId xmlns:p14="http://schemas.microsoft.com/office/powerpoint/2010/main" val="38093391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a:prstGeom prst="rect">
            <a:avLst/>
          </a:prstGeom>
          <a:noFill/>
          <a:ln w="12700">
            <a:solidFill>
              <a:prstClr val="black"/>
            </a:solidFill>
          </a:ln>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Tree>
    <p:extLst>
      <p:ext uri="{BB962C8B-B14F-4D97-AF65-F5344CB8AC3E}">
        <p14:creationId xmlns:p14="http://schemas.microsoft.com/office/powerpoint/2010/main" val="27102253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a:prstGeom prst="rect">
            <a:avLst/>
          </a:prstGeom>
          <a:noFill/>
          <a:ln w="12700">
            <a:solidFill>
              <a:prstClr val="black"/>
            </a:solidFill>
          </a:ln>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Tree>
    <p:extLst>
      <p:ext uri="{BB962C8B-B14F-4D97-AF65-F5344CB8AC3E}">
        <p14:creationId xmlns:p14="http://schemas.microsoft.com/office/powerpoint/2010/main" val="29980125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a:prstGeom prst="rect">
            <a:avLst/>
          </a:prstGeom>
          <a:noFill/>
          <a:ln w="12700">
            <a:solidFill>
              <a:prstClr val="black"/>
            </a:solidFill>
          </a:ln>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Tree>
    <p:extLst>
      <p:ext uri="{BB962C8B-B14F-4D97-AF65-F5344CB8AC3E}">
        <p14:creationId xmlns:p14="http://schemas.microsoft.com/office/powerpoint/2010/main" val="29245702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a:prstGeom prst="rect">
            <a:avLst/>
          </a:prstGeom>
          <a:noFill/>
          <a:ln w="12700">
            <a:solidFill>
              <a:prstClr val="black"/>
            </a:solidFill>
          </a:ln>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Tree>
    <p:extLst>
      <p:ext uri="{BB962C8B-B14F-4D97-AF65-F5344CB8AC3E}">
        <p14:creationId xmlns:p14="http://schemas.microsoft.com/office/powerpoint/2010/main" val="28227717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a:prstGeom prst="rect">
            <a:avLst/>
          </a:prstGeom>
          <a:noFill/>
          <a:ln w="12700">
            <a:solidFill>
              <a:prstClr val="black"/>
            </a:solidFill>
          </a:ln>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Tree>
    <p:extLst>
      <p:ext uri="{BB962C8B-B14F-4D97-AF65-F5344CB8AC3E}">
        <p14:creationId xmlns:p14="http://schemas.microsoft.com/office/powerpoint/2010/main" val="22698076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a:prstGeom prst="rect">
            <a:avLst/>
          </a:prstGeom>
          <a:noFill/>
          <a:ln w="12700">
            <a:solidFill>
              <a:prstClr val="black"/>
            </a:solidFill>
          </a:ln>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Tree>
    <p:extLst>
      <p:ext uri="{BB962C8B-B14F-4D97-AF65-F5344CB8AC3E}">
        <p14:creationId xmlns:p14="http://schemas.microsoft.com/office/powerpoint/2010/main" val="41043915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a:prstGeom prst="rect">
            <a:avLst/>
          </a:prstGeom>
          <a:noFill/>
          <a:ln w="12700">
            <a:solidFill>
              <a:prstClr val="black"/>
            </a:solidFill>
          </a:ln>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Tree>
    <p:extLst>
      <p:ext uri="{BB962C8B-B14F-4D97-AF65-F5344CB8AC3E}">
        <p14:creationId xmlns:p14="http://schemas.microsoft.com/office/powerpoint/2010/main" val="3288484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a:prstGeom prst="rect">
            <a:avLst/>
          </a:prstGeom>
          <a:noFill/>
          <a:ln w="12700">
            <a:solidFill>
              <a:prstClr val="black"/>
            </a:solidFill>
          </a:ln>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Tree>
    <p:extLst>
      <p:ext uri="{BB962C8B-B14F-4D97-AF65-F5344CB8AC3E}">
        <p14:creationId xmlns:p14="http://schemas.microsoft.com/office/powerpoint/2010/main" val="30079238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75" y="1162050"/>
            <a:ext cx="4057650" cy="3136900"/>
          </a:xfrm>
          <a:prstGeom prst="rect">
            <a:avLst/>
          </a:prstGeom>
          <a:noFill/>
          <a:ln w="12700">
            <a:solidFill>
              <a:prstClr val="black"/>
            </a:solidFill>
          </a:ln>
        </p:spPr>
      </p:sp>
      <p:sp>
        <p:nvSpPr>
          <p:cNvPr id="3" name="Notes Placeholder 2"/>
          <p:cNvSpPr>
            <a:spLocks noGrp="1"/>
          </p:cNvSpPr>
          <p:nvPr>
            <p:ph type="body" idx="1"/>
          </p:nvPr>
        </p:nvSpPr>
        <p:spPr>
          <a:xfrm>
            <a:off x="701519" y="4473472"/>
            <a:ext cx="5607362" cy="3660878"/>
          </a:xfrm>
          <a:prstGeom prst="rect">
            <a:avLst/>
          </a:prstGeom>
        </p:spPr>
        <p:txBody>
          <a:bodyPr/>
          <a:lstStyle/>
          <a:p>
            <a:r>
              <a:rPr lang="en-US" dirty="0"/>
              <a:t>BDISBO SMALL BUSINESS PROGRAM(S) / Goal and Objectives</a:t>
            </a:r>
          </a:p>
        </p:txBody>
      </p:sp>
    </p:spTree>
    <p:extLst>
      <p:ext uri="{BB962C8B-B14F-4D97-AF65-F5344CB8AC3E}">
        <p14:creationId xmlns:p14="http://schemas.microsoft.com/office/powerpoint/2010/main" val="33711803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a:prstGeom prst="rect">
            <a:avLst/>
          </a:prstGeom>
          <a:noFill/>
          <a:ln w="12700">
            <a:solidFill>
              <a:prstClr val="black"/>
            </a:solidFill>
          </a:ln>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Tree>
    <p:extLst>
      <p:ext uri="{BB962C8B-B14F-4D97-AF65-F5344CB8AC3E}">
        <p14:creationId xmlns:p14="http://schemas.microsoft.com/office/powerpoint/2010/main" val="29348966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a:prstGeom prst="rect">
            <a:avLst/>
          </a:prstGeom>
          <a:noFill/>
          <a:ln w="12700">
            <a:solidFill>
              <a:prstClr val="black"/>
            </a:solidFill>
          </a:ln>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Tree>
    <p:extLst>
      <p:ext uri="{BB962C8B-B14F-4D97-AF65-F5344CB8AC3E}">
        <p14:creationId xmlns:p14="http://schemas.microsoft.com/office/powerpoint/2010/main" val="20021946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a:prstGeom prst="rect">
            <a:avLst/>
          </a:prstGeom>
          <a:noFill/>
          <a:ln w="12700">
            <a:solidFill>
              <a:prstClr val="black"/>
            </a:solidFill>
          </a:ln>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Tree>
    <p:extLst>
      <p:ext uri="{BB962C8B-B14F-4D97-AF65-F5344CB8AC3E}">
        <p14:creationId xmlns:p14="http://schemas.microsoft.com/office/powerpoint/2010/main" val="22410900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a:prstGeom prst="rect">
            <a:avLst/>
          </a:prstGeom>
          <a:noFill/>
          <a:ln w="12700">
            <a:solidFill>
              <a:prstClr val="black"/>
            </a:solidFill>
          </a:ln>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Tree>
    <p:extLst>
      <p:ext uri="{BB962C8B-B14F-4D97-AF65-F5344CB8AC3E}">
        <p14:creationId xmlns:p14="http://schemas.microsoft.com/office/powerpoint/2010/main" val="39902773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a:prstGeom prst="rect">
            <a:avLst/>
          </a:prstGeom>
          <a:noFill/>
          <a:ln w="12700">
            <a:solidFill>
              <a:prstClr val="black"/>
            </a:solidFill>
          </a:ln>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Tree>
    <p:extLst>
      <p:ext uri="{BB962C8B-B14F-4D97-AF65-F5344CB8AC3E}">
        <p14:creationId xmlns:p14="http://schemas.microsoft.com/office/powerpoint/2010/main" val="36714549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a:prstGeom prst="rect">
            <a:avLst/>
          </a:prstGeom>
          <a:noFill/>
          <a:ln w="12700">
            <a:solidFill>
              <a:prstClr val="black"/>
            </a:solidFill>
          </a:ln>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Tree>
    <p:extLst>
      <p:ext uri="{BB962C8B-B14F-4D97-AF65-F5344CB8AC3E}">
        <p14:creationId xmlns:p14="http://schemas.microsoft.com/office/powerpoint/2010/main" val="25998004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a:prstGeom prst="rect">
            <a:avLst/>
          </a:prstGeom>
          <a:noFill/>
          <a:ln w="12700">
            <a:solidFill>
              <a:prstClr val="black"/>
            </a:solidFill>
          </a:ln>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Tree>
    <p:extLst>
      <p:ext uri="{BB962C8B-B14F-4D97-AF65-F5344CB8AC3E}">
        <p14:creationId xmlns:p14="http://schemas.microsoft.com/office/powerpoint/2010/main" val="10985102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a:prstGeom prst="rect">
            <a:avLst/>
          </a:prstGeom>
          <a:noFill/>
          <a:ln w="12700">
            <a:solidFill>
              <a:prstClr val="black"/>
            </a:solidFill>
          </a:ln>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Tree>
    <p:extLst>
      <p:ext uri="{BB962C8B-B14F-4D97-AF65-F5344CB8AC3E}">
        <p14:creationId xmlns:p14="http://schemas.microsoft.com/office/powerpoint/2010/main" val="941546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a:prstGeom prst="rect">
            <a:avLst/>
          </a:prstGeom>
          <a:noFill/>
          <a:ln w="12700">
            <a:solidFill>
              <a:prstClr val="black"/>
            </a:solidFill>
          </a:ln>
        </p:spPr>
      </p:sp>
      <p:sp>
        <p:nvSpPr>
          <p:cNvPr id="3" name="Notes Placeholder 2"/>
          <p:cNvSpPr>
            <a:spLocks noGrp="1"/>
          </p:cNvSpPr>
          <p:nvPr>
            <p:ph type="body" idx="1"/>
          </p:nvPr>
        </p:nvSpPr>
        <p:spPr>
          <a:xfrm>
            <a:off x="701675" y="4473575"/>
            <a:ext cx="5607050" cy="3660775"/>
          </a:xfrm>
          <a:prstGeom prst="rect">
            <a:avLst/>
          </a:prstGeom>
        </p:spPr>
        <p:txBody>
          <a:bodyPr/>
          <a:lstStyle/>
          <a:p>
            <a:pPr marL="171450" indent="-171450">
              <a:buFont typeface="Arial" panose="020B0604020202020204" pitchFamily="34" charset="0"/>
              <a:buChar char="•"/>
            </a:pPr>
            <a:r>
              <a:rPr lang="en-US" dirty="0"/>
              <a:t>START icon &gt; All Programs &gt; Business Explorer &gt; Analyzer &gt; (Microsoft Ofc. Excel Security Notice &gt; Enable Macros)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Empty Excel page appears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Add-Ins &gt; BEx Analysis Toolbox: Open (open folder) icon &gt; Open Workbook…</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SAP Logon &gt; Client: 110; User: P00[6-digit Emp. ID); Language: EN &gt; OK</a:t>
            </a:r>
          </a:p>
        </p:txBody>
      </p:sp>
    </p:spTree>
    <p:extLst>
      <p:ext uri="{BB962C8B-B14F-4D97-AF65-F5344CB8AC3E}">
        <p14:creationId xmlns:p14="http://schemas.microsoft.com/office/powerpoint/2010/main" val="465314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a:prstGeom prst="rect">
            <a:avLst/>
          </a:prstGeom>
          <a:noFill/>
          <a:ln w="12700">
            <a:solidFill>
              <a:prstClr val="black"/>
            </a:solidFill>
          </a:ln>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Tree>
    <p:extLst>
      <p:ext uri="{BB962C8B-B14F-4D97-AF65-F5344CB8AC3E}">
        <p14:creationId xmlns:p14="http://schemas.microsoft.com/office/powerpoint/2010/main" val="31158510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a:prstGeom prst="rect">
            <a:avLst/>
          </a:prstGeom>
          <a:noFill/>
          <a:ln w="12700">
            <a:solidFill>
              <a:prstClr val="black"/>
            </a:solidFill>
          </a:ln>
        </p:spPr>
      </p:sp>
      <p:sp>
        <p:nvSpPr>
          <p:cNvPr id="3" name="Notes Placeholder 2"/>
          <p:cNvSpPr>
            <a:spLocks noGrp="1"/>
          </p:cNvSpPr>
          <p:nvPr>
            <p:ph type="body" idx="1"/>
          </p:nvPr>
        </p:nvSpPr>
        <p:spPr>
          <a:xfrm>
            <a:off x="701675" y="4473575"/>
            <a:ext cx="5607050" cy="3660775"/>
          </a:xfrm>
          <a:prstGeom prst="rect">
            <a:avLst/>
          </a:prstGeom>
        </p:spPr>
        <p:txBody>
          <a:bodyPr/>
          <a:lstStyle/>
          <a:p>
            <a:r>
              <a:rPr lang="en-US" b="1" dirty="0"/>
              <a:t>With CI Hierarchy </a:t>
            </a:r>
            <a:r>
              <a:rPr lang="en-US" dirty="0"/>
              <a:t>tab/worksheet &lt; SUMMARY</a:t>
            </a:r>
          </a:p>
          <a:p>
            <a:endParaRPr lang="en-US" dirty="0"/>
          </a:p>
          <a:p>
            <a:pPr marL="171450" indent="-171450" algn="l" fontAlgn="t">
              <a:spcBef>
                <a:spcPts val="0"/>
              </a:spcBef>
              <a:spcAft>
                <a:spcPts val="600"/>
              </a:spcAft>
              <a:buFont typeface="Arial" panose="020B0604020202020204" pitchFamily="34" charset="0"/>
              <a:buChar char="•"/>
            </a:pPr>
            <a:r>
              <a:rPr lang="en-US" sz="1200" b="1" i="0" u="none" strike="noStrike" dirty="0">
                <a:solidFill>
                  <a:srgbClr val="000000"/>
                </a:solidFill>
                <a:effectLst/>
                <a:latin typeface="Calibri" panose="020F0502020204030204" pitchFamily="34" charset="0"/>
              </a:rPr>
              <a:t>Net Postings: </a:t>
            </a:r>
            <a:r>
              <a:rPr lang="en-US" sz="1200" b="0" i="0" u="none" strike="noStrike" dirty="0">
                <a:solidFill>
                  <a:srgbClr val="000000"/>
                </a:solidFill>
                <a:effectLst/>
                <a:latin typeface="Calibri" panose="020F0502020204030204" pitchFamily="34" charset="0"/>
              </a:rPr>
              <a:t>Total payments associated with identified Commitment Items posted to the agency during the report period.</a:t>
            </a:r>
            <a:endParaRPr lang="en-US" sz="1800" b="0" i="0" u="none" strike="noStrike" dirty="0">
              <a:effectLst/>
              <a:latin typeface="Arial" panose="020B0604020202020204" pitchFamily="34" charset="0"/>
            </a:endParaRPr>
          </a:p>
          <a:p>
            <a:pPr marL="171450" indent="-171450" algn="l" fontAlgn="t">
              <a:spcBef>
                <a:spcPts val="0"/>
              </a:spcBef>
              <a:spcAft>
                <a:spcPts val="600"/>
              </a:spcAft>
              <a:buFont typeface="Arial" panose="020B0604020202020204" pitchFamily="34" charset="0"/>
              <a:buChar char="•"/>
            </a:pPr>
            <a:r>
              <a:rPr lang="en-US" sz="1200" b="1" i="0" u="none" strike="noStrike" dirty="0">
                <a:solidFill>
                  <a:srgbClr val="000000"/>
                </a:solidFill>
                <a:effectLst/>
                <a:latin typeface="Calibri" panose="020F0502020204030204" pitchFamily="34" charset="0"/>
              </a:rPr>
              <a:t>SDB Spend: </a:t>
            </a:r>
            <a:r>
              <a:rPr lang="en-US" sz="1200" b="0" i="0" u="none" strike="noStrike" dirty="0">
                <a:solidFill>
                  <a:srgbClr val="000000"/>
                </a:solidFill>
                <a:effectLst/>
                <a:latin typeface="Calibri" panose="020F0502020204030204" pitchFamily="34" charset="0"/>
              </a:rPr>
              <a:t>Portion of the </a:t>
            </a:r>
            <a:r>
              <a:rPr lang="en-US" sz="1200" b="0" i="1" u="none" strike="noStrike" dirty="0">
                <a:solidFill>
                  <a:srgbClr val="000000"/>
                </a:solidFill>
                <a:effectLst/>
                <a:latin typeface="Calibri" panose="020F0502020204030204" pitchFamily="34" charset="0"/>
              </a:rPr>
              <a:t>Net Postings</a:t>
            </a:r>
            <a:r>
              <a:rPr lang="en-US" sz="1200" b="0" i="0" u="none" strike="noStrike" dirty="0">
                <a:solidFill>
                  <a:srgbClr val="000000"/>
                </a:solidFill>
                <a:effectLst/>
                <a:latin typeface="Calibri" panose="020F0502020204030204" pitchFamily="34" charset="0"/>
              </a:rPr>
              <a:t> paid to vendors with active Small Diverse Business (SDB) verifications at the time of payment</a:t>
            </a:r>
            <a:endParaRPr lang="en-US" sz="1800" b="0" i="0" u="none" strike="noStrike" dirty="0">
              <a:effectLst/>
              <a:latin typeface="Arial" panose="020B0604020202020204" pitchFamily="34" charset="0"/>
            </a:endParaRPr>
          </a:p>
          <a:p>
            <a:pPr marL="171450" indent="-171450" algn="l" fontAlgn="t">
              <a:spcBef>
                <a:spcPts val="0"/>
              </a:spcBef>
              <a:spcAft>
                <a:spcPts val="600"/>
              </a:spcAft>
              <a:buFont typeface="Arial" panose="020B0604020202020204" pitchFamily="34" charset="0"/>
              <a:buChar char="•"/>
            </a:pPr>
            <a:r>
              <a:rPr lang="en-US" sz="1200" b="1" i="0" u="none" strike="noStrike" dirty="0">
                <a:solidFill>
                  <a:srgbClr val="000000"/>
                </a:solidFill>
                <a:effectLst/>
                <a:latin typeface="Calibri" panose="020F0502020204030204" pitchFamily="34" charset="0"/>
              </a:rPr>
              <a:t>SB Spend: </a:t>
            </a:r>
            <a:r>
              <a:rPr lang="en-US" sz="1200" b="0" i="0" u="none" strike="noStrike" dirty="0">
                <a:solidFill>
                  <a:srgbClr val="000000"/>
                </a:solidFill>
                <a:effectLst/>
                <a:latin typeface="Calibri" panose="020F0502020204030204" pitchFamily="34" charset="0"/>
              </a:rPr>
              <a:t>Portion of the Net Postings paid to vendors with active Small Businesses (SB) certifications at the time of payment. </a:t>
            </a:r>
            <a:r>
              <a:rPr lang="en-US" sz="1200" b="1" i="0" u="none" strike="noStrike" dirty="0">
                <a:solidFill>
                  <a:srgbClr val="000000"/>
                </a:solidFill>
                <a:effectLst/>
                <a:latin typeface="Calibri" panose="020F0502020204030204" pitchFamily="34" charset="0"/>
              </a:rPr>
              <a:t>SB Spend payments may overlap with Small Reserve</a:t>
            </a:r>
            <a:r>
              <a:rPr lang="en-US" sz="1200" b="0" i="0" u="none" strike="noStrike" dirty="0">
                <a:solidFill>
                  <a:srgbClr val="000000"/>
                </a:solidFill>
                <a:effectLst/>
                <a:latin typeface="Calibri" panose="020F0502020204030204" pitchFamily="34" charset="0"/>
              </a:rPr>
              <a:t> if  the payment is made on a contract reserved for Small Business. </a:t>
            </a:r>
            <a:r>
              <a:rPr lang="en-US" sz="1200" b="1" i="0" u="none" strike="noStrike" dirty="0">
                <a:solidFill>
                  <a:srgbClr val="000000"/>
                </a:solidFill>
                <a:effectLst/>
                <a:latin typeface="Calibri" panose="020F0502020204030204" pitchFamily="34" charset="0"/>
              </a:rPr>
              <a:t>SB also includes SDB Spend</a:t>
            </a:r>
            <a:r>
              <a:rPr lang="en-US" sz="1200" b="0" i="0" u="none" strike="noStrike" dirty="0">
                <a:solidFill>
                  <a:srgbClr val="000000"/>
                </a:solidFill>
                <a:effectLst/>
                <a:latin typeface="Calibri" panose="020F0502020204030204" pitchFamily="34" charset="0"/>
              </a:rPr>
              <a:t>.</a:t>
            </a:r>
            <a:endParaRPr lang="en-US" sz="1800" b="0" i="0" u="none" strike="noStrike" dirty="0">
              <a:effectLst/>
              <a:latin typeface="Arial" panose="020B0604020202020204" pitchFamily="34" charset="0"/>
            </a:endParaRPr>
          </a:p>
          <a:p>
            <a:pPr marL="171450" indent="-171450" algn="l" fontAlgn="t">
              <a:spcBef>
                <a:spcPts val="0"/>
              </a:spcBef>
              <a:spcAft>
                <a:spcPts val="600"/>
              </a:spcAft>
              <a:buFont typeface="Arial" panose="020B0604020202020204" pitchFamily="34" charset="0"/>
              <a:buChar char="•"/>
            </a:pPr>
            <a:r>
              <a:rPr lang="en-US" sz="1200" b="1" i="0" u="none" strike="noStrike" dirty="0">
                <a:solidFill>
                  <a:srgbClr val="000000"/>
                </a:solidFill>
                <a:effectLst/>
                <a:latin typeface="Calibri" panose="020F0502020204030204" pitchFamily="34" charset="0"/>
              </a:rPr>
              <a:t>Small Reserved: </a:t>
            </a:r>
            <a:r>
              <a:rPr lang="en-US" sz="1200" b="0" i="0" u="none" strike="noStrike" dirty="0">
                <a:solidFill>
                  <a:srgbClr val="000000"/>
                </a:solidFill>
                <a:effectLst/>
                <a:latin typeface="Calibri" panose="020F0502020204030204" pitchFamily="34" charset="0"/>
              </a:rPr>
              <a:t>Portion of the Net Postings paid on contracts that were reserved for Small Businesses. </a:t>
            </a:r>
            <a:r>
              <a:rPr lang="en-US" sz="1200" b="1" i="0" u="none" strike="noStrike" dirty="0">
                <a:solidFill>
                  <a:srgbClr val="000000"/>
                </a:solidFill>
                <a:effectLst/>
                <a:latin typeface="Calibri" panose="020F0502020204030204" pitchFamily="34" charset="0"/>
              </a:rPr>
              <a:t>Small Reserve payments may overlap with SB Spend</a:t>
            </a:r>
            <a:r>
              <a:rPr lang="en-US" sz="1200" b="0" i="0" u="none" strike="noStrike" dirty="0">
                <a:solidFill>
                  <a:srgbClr val="000000"/>
                </a:solidFill>
                <a:effectLst/>
                <a:latin typeface="Calibri" panose="020F0502020204030204" pitchFamily="34" charset="0"/>
              </a:rPr>
              <a:t> if a vendor has an active SB certification at the time of payment.</a:t>
            </a:r>
            <a:endParaRPr lang="en-US" sz="1800" b="0" i="0" u="none" strike="noStrike" dirty="0">
              <a:effectLst/>
              <a:latin typeface="Arial" panose="020B0604020202020204" pitchFamily="34" charset="0"/>
            </a:endParaRPr>
          </a:p>
          <a:p>
            <a:endParaRPr lang="en-US" dirty="0"/>
          </a:p>
        </p:txBody>
      </p:sp>
    </p:spTree>
    <p:extLst>
      <p:ext uri="{BB962C8B-B14F-4D97-AF65-F5344CB8AC3E}">
        <p14:creationId xmlns:p14="http://schemas.microsoft.com/office/powerpoint/2010/main" val="229526395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a:prstGeom prst="rect">
            <a:avLst/>
          </a:prstGeom>
          <a:noFill/>
          <a:ln w="12700">
            <a:solidFill>
              <a:prstClr val="black"/>
            </a:solidFill>
          </a:ln>
        </p:spPr>
      </p:sp>
      <p:sp>
        <p:nvSpPr>
          <p:cNvPr id="3" name="Notes Placeholder 2"/>
          <p:cNvSpPr>
            <a:spLocks noGrp="1"/>
          </p:cNvSpPr>
          <p:nvPr>
            <p:ph type="body" idx="1"/>
          </p:nvPr>
        </p:nvSpPr>
        <p:spPr>
          <a:xfrm>
            <a:off x="701675" y="4473575"/>
            <a:ext cx="5607050" cy="3660775"/>
          </a:xfrm>
          <a:prstGeom prst="rect">
            <a:avLst/>
          </a:prstGeom>
        </p:spPr>
        <p:txBody>
          <a:bodyPr/>
          <a:lstStyle/>
          <a:p>
            <a:r>
              <a:rPr lang="en-US" b="1" dirty="0"/>
              <a:t>Small &amp; Diverse Spend </a:t>
            </a:r>
            <a:r>
              <a:rPr lang="en-US" dirty="0"/>
              <a:t>tab/worksheet &lt; DATA</a:t>
            </a:r>
          </a:p>
          <a:p>
            <a:endParaRPr lang="en-US" dirty="0"/>
          </a:p>
          <a:p>
            <a:pPr marL="171450" indent="-171450">
              <a:spcAft>
                <a:spcPts val="600"/>
              </a:spcAft>
              <a:buFont typeface="Arial" panose="020B0604020202020204" pitchFamily="34" charset="0"/>
              <a:buChar char="•"/>
            </a:pPr>
            <a:r>
              <a:rPr lang="en-US" b="1" dirty="0"/>
              <a:t>Posting Date: </a:t>
            </a:r>
            <a:r>
              <a:rPr lang="en-US" dirty="0"/>
              <a:t>date pmt posted</a:t>
            </a:r>
          </a:p>
          <a:p>
            <a:pPr marL="171450" indent="-171450">
              <a:spcAft>
                <a:spcPts val="600"/>
              </a:spcAft>
              <a:buFont typeface="Arial" panose="020B0604020202020204" pitchFamily="34" charset="0"/>
              <a:buChar char="•"/>
            </a:pPr>
            <a:r>
              <a:rPr lang="en-US" b="1" dirty="0"/>
              <a:t>SDB Start/End: </a:t>
            </a:r>
            <a:r>
              <a:rPr lang="en-US" dirty="0"/>
              <a:t>Validity dates for the SDB (begin and end dates that vendor recognized as SDB); End = Expiration</a:t>
            </a:r>
          </a:p>
          <a:p>
            <a:pPr marL="171450" indent="-171450">
              <a:spcAft>
                <a:spcPts val="600"/>
              </a:spcAft>
              <a:buFont typeface="Arial" panose="020B0604020202020204" pitchFamily="34" charset="0"/>
              <a:buChar char="•"/>
            </a:pPr>
            <a:r>
              <a:rPr lang="en-US" b="1" dirty="0"/>
              <a:t>SB Start/End: </a:t>
            </a:r>
            <a:r>
              <a:rPr lang="en-US" dirty="0"/>
              <a:t>Validity dates for the SB (begin and end dates that vendor recognized as SB); End = Expiration</a:t>
            </a:r>
          </a:p>
          <a:p>
            <a:pPr marL="171450" indent="-171450">
              <a:spcAft>
                <a:spcPts val="600"/>
              </a:spcAft>
              <a:buFont typeface="Arial" panose="020B0604020202020204" pitchFamily="34" charset="0"/>
              <a:buChar char="•"/>
            </a:pPr>
            <a:r>
              <a:rPr lang="en-US" b="1" dirty="0"/>
              <a:t>Amount w/ CI Hierarchy: </a:t>
            </a:r>
            <a:r>
              <a:rPr lang="en-US" dirty="0"/>
              <a:t>Value associated with tracked Commitment Item</a:t>
            </a:r>
          </a:p>
          <a:p>
            <a:pPr marL="171450" indent="-171450">
              <a:spcAft>
                <a:spcPts val="600"/>
              </a:spcAft>
              <a:buFont typeface="Arial" panose="020B0604020202020204" pitchFamily="34" charset="0"/>
              <a:buChar char="•"/>
            </a:pPr>
            <a:r>
              <a:rPr lang="en-US" b="1" dirty="0"/>
              <a:t>SDB Valid On w/ CI Hierarchy: </a:t>
            </a:r>
            <a:r>
              <a:rPr lang="en-US" dirty="0"/>
              <a:t>Pmts made during period vendor recognized as SDB (current/valid SDB verification)</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b="1" dirty="0"/>
              <a:t>SB Valid On w/ CI Hierarchy: </a:t>
            </a:r>
            <a:r>
              <a:rPr lang="en-US" dirty="0"/>
              <a:t>Pmts made during period vendor recognized as SB (current/valid SB cert)</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b="1" dirty="0"/>
              <a:t>Small Reserved w/ CI Hier: </a:t>
            </a:r>
            <a:r>
              <a:rPr lang="en-US" dirty="0"/>
              <a:t>Pmt made on SBR contract</a:t>
            </a:r>
          </a:p>
          <a:p>
            <a:endParaRPr lang="en-US" dirty="0"/>
          </a:p>
        </p:txBody>
      </p:sp>
    </p:spTree>
    <p:extLst>
      <p:ext uri="{BB962C8B-B14F-4D97-AF65-F5344CB8AC3E}">
        <p14:creationId xmlns:p14="http://schemas.microsoft.com/office/powerpoint/2010/main" val="62272298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a:prstGeom prst="rect">
            <a:avLst/>
          </a:prstGeom>
          <a:noFill/>
          <a:ln w="12700">
            <a:solidFill>
              <a:prstClr val="black"/>
            </a:solidFill>
          </a:ln>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Tree>
    <p:extLst>
      <p:ext uri="{BB962C8B-B14F-4D97-AF65-F5344CB8AC3E}">
        <p14:creationId xmlns:p14="http://schemas.microsoft.com/office/powerpoint/2010/main" val="333035176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a:prstGeom prst="rect">
            <a:avLst/>
          </a:prstGeom>
          <a:noFill/>
          <a:ln w="12700">
            <a:solidFill>
              <a:prstClr val="black"/>
            </a:solidFill>
          </a:ln>
        </p:spPr>
      </p:sp>
      <p:sp>
        <p:nvSpPr>
          <p:cNvPr id="3" name="Notes Placeholder 2"/>
          <p:cNvSpPr>
            <a:spLocks noGrp="1"/>
          </p:cNvSpPr>
          <p:nvPr>
            <p:ph type="body" idx="1"/>
          </p:nvPr>
        </p:nvSpPr>
        <p:spPr>
          <a:xfrm>
            <a:off x="701675" y="4473575"/>
            <a:ext cx="5607050" cy="3660775"/>
          </a:xfrm>
          <a:prstGeom prst="rect">
            <a:avLst/>
          </a:prstGeom>
        </p:spPr>
        <p:txBody>
          <a:bodyPr/>
          <a:lstStyle/>
          <a:p>
            <a:r>
              <a:rPr lang="en-US" b="1" dirty="0"/>
              <a:t>Solicitation Types</a:t>
            </a:r>
          </a:p>
          <a:p>
            <a:pPr marL="171450" indent="-171450">
              <a:buFont typeface="Arial" panose="020B0604020202020204" pitchFamily="34" charset="0"/>
              <a:buChar char="•"/>
            </a:pPr>
            <a:r>
              <a:rPr lang="en-US" dirty="0"/>
              <a:t>General Contract/Agreement </a:t>
            </a:r>
          </a:p>
          <a:p>
            <a:pPr marL="171450" indent="-171450">
              <a:buFont typeface="Arial" panose="020B0604020202020204" pitchFamily="34" charset="0"/>
              <a:buChar char="•"/>
            </a:pPr>
            <a:r>
              <a:rPr lang="en-US" dirty="0"/>
              <a:t>IFB - Invitation for Bid</a:t>
            </a:r>
          </a:p>
          <a:p>
            <a:pPr marL="171450" indent="-171450">
              <a:buFont typeface="Arial" panose="020B0604020202020204" pitchFamily="34" charset="0"/>
              <a:buChar char="•"/>
            </a:pPr>
            <a:r>
              <a:rPr lang="en-US" dirty="0"/>
              <a:t>ITQ - Invitation to Qualify</a:t>
            </a:r>
          </a:p>
          <a:p>
            <a:pPr marL="171450" indent="-171450">
              <a:buFont typeface="Arial" panose="020B0604020202020204" pitchFamily="34" charset="0"/>
              <a:buChar char="•"/>
            </a:pPr>
            <a:r>
              <a:rPr lang="en-US" dirty="0"/>
              <a:t>RFP - Request for Proposal</a:t>
            </a:r>
          </a:p>
          <a:p>
            <a:pPr marL="171450" indent="-171450">
              <a:buFont typeface="Arial" panose="020B0604020202020204" pitchFamily="34" charset="0"/>
              <a:buChar char="•"/>
            </a:pPr>
            <a:r>
              <a:rPr lang="en-US" dirty="0"/>
              <a:t>RFQ against ITQ</a:t>
            </a:r>
          </a:p>
          <a:p>
            <a:pPr marL="171450" indent="-171450">
              <a:buFont typeface="Arial" panose="020B0604020202020204" pitchFamily="34" charset="0"/>
              <a:buChar char="•"/>
            </a:pPr>
            <a:r>
              <a:rPr lang="en-US" dirty="0"/>
              <a:t>Small Reserve for SB</a:t>
            </a:r>
          </a:p>
          <a:p>
            <a:pPr marL="171450" indent="-171450">
              <a:buFont typeface="Arial" panose="020B0604020202020204" pitchFamily="34" charset="0"/>
              <a:buChar char="•"/>
            </a:pPr>
            <a:r>
              <a:rPr lang="en-US" dirty="0"/>
              <a:t>Sole Source</a:t>
            </a:r>
          </a:p>
          <a:p>
            <a:endParaRPr lang="en-US" dirty="0"/>
          </a:p>
          <a:p>
            <a:r>
              <a:rPr lang="en-US" b="1" dirty="0"/>
              <a:t>Award Documents</a:t>
            </a:r>
          </a:p>
          <a:p>
            <a:pPr marL="171450" indent="-171450">
              <a:buFont typeface="Arial" panose="020B0604020202020204" pitchFamily="34" charset="0"/>
              <a:buChar char="•"/>
            </a:pPr>
            <a:r>
              <a:rPr lang="en-US" dirty="0"/>
              <a:t>Funds Commitment</a:t>
            </a:r>
          </a:p>
          <a:p>
            <a:pPr marL="171450" indent="-171450">
              <a:buFont typeface="Arial" panose="020B0604020202020204" pitchFamily="34" charset="0"/>
              <a:buChar char="•"/>
            </a:pPr>
            <a:r>
              <a:rPr lang="en-US" dirty="0"/>
              <a:t>SAP Contract</a:t>
            </a:r>
          </a:p>
          <a:p>
            <a:pPr marL="171450" indent="-171450">
              <a:buFont typeface="Arial" panose="020B0604020202020204" pitchFamily="34" charset="0"/>
              <a:buChar char="•"/>
            </a:pPr>
            <a:r>
              <a:rPr lang="en-US" dirty="0"/>
              <a:t>SAP Purchase Order</a:t>
            </a:r>
          </a:p>
          <a:p>
            <a:pPr marL="171450" indent="-171450">
              <a:buFont typeface="Arial" panose="020B0604020202020204" pitchFamily="34" charset="0"/>
              <a:buChar char="•"/>
            </a:pPr>
            <a:r>
              <a:rPr lang="en-US" dirty="0"/>
              <a:t>Small Reserve PO</a:t>
            </a:r>
          </a:p>
          <a:p>
            <a:pPr marL="171450" indent="-171450">
              <a:buFont typeface="Arial" panose="020B0604020202020204" pitchFamily="34" charset="0"/>
              <a:buChar char="•"/>
            </a:pPr>
            <a:r>
              <a:rPr lang="en-US" dirty="0"/>
              <a:t>SRM Contract</a:t>
            </a:r>
          </a:p>
          <a:p>
            <a:pPr marL="171450" indent="-171450">
              <a:buFont typeface="Arial" panose="020B0604020202020204" pitchFamily="34" charset="0"/>
              <a:buChar char="•"/>
            </a:pPr>
            <a:r>
              <a:rPr lang="en-US" dirty="0"/>
              <a:t>SRM Purchase Order</a:t>
            </a:r>
          </a:p>
        </p:txBody>
      </p:sp>
    </p:spTree>
    <p:extLst>
      <p:ext uri="{BB962C8B-B14F-4D97-AF65-F5344CB8AC3E}">
        <p14:creationId xmlns:p14="http://schemas.microsoft.com/office/powerpoint/2010/main" val="163624742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a:prstGeom prst="rect">
            <a:avLst/>
          </a:prstGeom>
          <a:noFill/>
          <a:ln w="12700">
            <a:solidFill>
              <a:prstClr val="black"/>
            </a:solidFill>
          </a:ln>
        </p:spPr>
      </p:sp>
      <p:sp>
        <p:nvSpPr>
          <p:cNvPr id="3" name="Notes Placeholder 2"/>
          <p:cNvSpPr>
            <a:spLocks noGrp="1"/>
          </p:cNvSpPr>
          <p:nvPr>
            <p:ph type="body" idx="1"/>
          </p:nvPr>
        </p:nvSpPr>
        <p:spPr>
          <a:xfrm>
            <a:off x="701675" y="4473575"/>
            <a:ext cx="5607050" cy="366077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Award Values per Solicitation Doc </a:t>
            </a:r>
            <a:r>
              <a:rPr lang="en-US" b="0" dirty="0"/>
              <a:t>&amp;</a:t>
            </a:r>
            <a:r>
              <a:rPr lang="en-US" b="1" dirty="0"/>
              <a:t> Total # Per Solicitation Doc</a:t>
            </a:r>
          </a:p>
          <a:p>
            <a:pPr marL="171450" indent="-171450">
              <a:buFont typeface="Arial" panose="020B0604020202020204" pitchFamily="34" charset="0"/>
              <a:buChar char="•"/>
            </a:pPr>
            <a:r>
              <a:rPr lang="en-US" dirty="0"/>
              <a:t>General Contract/Agreement </a:t>
            </a:r>
          </a:p>
          <a:p>
            <a:pPr marL="171450" indent="-171450">
              <a:buFont typeface="Arial" panose="020B0604020202020204" pitchFamily="34" charset="0"/>
              <a:buChar char="•"/>
            </a:pPr>
            <a:r>
              <a:rPr lang="en-US" dirty="0"/>
              <a:t>IFB - Invitation for Bid</a:t>
            </a:r>
          </a:p>
          <a:p>
            <a:pPr marL="171450" indent="-171450">
              <a:buFont typeface="Arial" panose="020B0604020202020204" pitchFamily="34" charset="0"/>
              <a:buChar char="•"/>
            </a:pPr>
            <a:r>
              <a:rPr lang="en-US" dirty="0"/>
              <a:t>RFP - Request for Proposal</a:t>
            </a:r>
          </a:p>
          <a:p>
            <a:pPr marL="171450" indent="-171450">
              <a:buFont typeface="Arial" panose="020B0604020202020204" pitchFamily="34" charset="0"/>
              <a:buChar char="•"/>
            </a:pPr>
            <a:r>
              <a:rPr lang="en-US" dirty="0"/>
              <a:t>ITQ - Invitation to Qualify</a:t>
            </a:r>
          </a:p>
          <a:p>
            <a:pPr marL="171450" indent="-171450">
              <a:buFont typeface="Arial" panose="020B0604020202020204" pitchFamily="34" charset="0"/>
              <a:buChar char="•"/>
            </a:pPr>
            <a:r>
              <a:rPr lang="en-US" dirty="0"/>
              <a:t>RFQ against ITQ</a:t>
            </a:r>
          </a:p>
          <a:p>
            <a:pPr marL="171450" indent="-171450">
              <a:buFont typeface="Arial" panose="020B0604020202020204" pitchFamily="34" charset="0"/>
              <a:buChar char="•"/>
            </a:pPr>
            <a:r>
              <a:rPr lang="en-US" dirty="0"/>
              <a:t>Small Reserve for SB</a:t>
            </a:r>
          </a:p>
          <a:p>
            <a:pPr marL="171450" indent="-171450">
              <a:buFont typeface="Arial" panose="020B0604020202020204" pitchFamily="34" charset="0"/>
              <a:buChar char="•"/>
            </a:pPr>
            <a:r>
              <a:rPr lang="en-US" dirty="0"/>
              <a:t>Sole Source</a:t>
            </a:r>
          </a:p>
          <a:p>
            <a:endParaRPr lang="en-US" dirty="0"/>
          </a:p>
          <a:p>
            <a:r>
              <a:rPr lang="en-US" b="1" dirty="0"/>
              <a:t>Total # Per Award Doc</a:t>
            </a:r>
          </a:p>
          <a:p>
            <a:pPr marL="171450" indent="-171450">
              <a:buFont typeface="Arial" panose="020B0604020202020204" pitchFamily="34" charset="0"/>
              <a:buChar char="•"/>
            </a:pPr>
            <a:r>
              <a:rPr lang="en-US" dirty="0"/>
              <a:t>Funds Commitment</a:t>
            </a:r>
          </a:p>
          <a:p>
            <a:pPr marL="171450" indent="-171450">
              <a:buFont typeface="Arial" panose="020B0604020202020204" pitchFamily="34" charset="0"/>
              <a:buChar char="•"/>
            </a:pPr>
            <a:r>
              <a:rPr lang="en-US" dirty="0"/>
              <a:t>SAP Contract</a:t>
            </a:r>
          </a:p>
          <a:p>
            <a:pPr marL="171450" indent="-171450">
              <a:buFont typeface="Arial" panose="020B0604020202020204" pitchFamily="34" charset="0"/>
              <a:buChar char="•"/>
            </a:pPr>
            <a:r>
              <a:rPr lang="en-US" dirty="0"/>
              <a:t>SAP Purchase Order</a:t>
            </a:r>
          </a:p>
          <a:p>
            <a:pPr marL="171450" indent="-171450">
              <a:buFont typeface="Arial" panose="020B0604020202020204" pitchFamily="34" charset="0"/>
              <a:buChar char="•"/>
            </a:pPr>
            <a:r>
              <a:rPr lang="en-US" dirty="0"/>
              <a:t>Small Reserve PO</a:t>
            </a:r>
          </a:p>
          <a:p>
            <a:pPr marL="171450" indent="-171450">
              <a:buFont typeface="Arial" panose="020B0604020202020204" pitchFamily="34" charset="0"/>
              <a:buChar char="•"/>
            </a:pPr>
            <a:r>
              <a:rPr lang="en-US" dirty="0"/>
              <a:t>SRM Contract</a:t>
            </a:r>
          </a:p>
          <a:p>
            <a:pPr marL="171450" indent="-171450">
              <a:buFont typeface="Arial" panose="020B0604020202020204" pitchFamily="34" charset="0"/>
              <a:buChar char="•"/>
            </a:pPr>
            <a:r>
              <a:rPr lang="en-US" dirty="0"/>
              <a:t>SRM Purchase Order</a:t>
            </a:r>
          </a:p>
        </p:txBody>
      </p:sp>
    </p:spTree>
    <p:extLst>
      <p:ext uri="{BB962C8B-B14F-4D97-AF65-F5344CB8AC3E}">
        <p14:creationId xmlns:p14="http://schemas.microsoft.com/office/powerpoint/2010/main" val="245482052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a:prstGeom prst="rect">
            <a:avLst/>
          </a:prstGeom>
          <a:noFill/>
          <a:ln w="12700">
            <a:solidFill>
              <a:prstClr val="black"/>
            </a:solidFill>
          </a:ln>
        </p:spPr>
      </p:sp>
      <p:sp>
        <p:nvSpPr>
          <p:cNvPr id="3" name="Notes Placeholder 2"/>
          <p:cNvSpPr>
            <a:spLocks noGrp="1"/>
          </p:cNvSpPr>
          <p:nvPr>
            <p:ph type="body" idx="1"/>
          </p:nvPr>
        </p:nvSpPr>
        <p:spPr>
          <a:xfrm>
            <a:off x="701675" y="4473575"/>
            <a:ext cx="5607050" cy="3660775"/>
          </a:xfrm>
          <a:prstGeom prst="rect">
            <a:avLst/>
          </a:prstGeom>
        </p:spPr>
        <p:txBody>
          <a:bodyPr/>
          <a:lstStyle/>
          <a:p>
            <a:pPr marL="285750" lvl="0" indent="-285750">
              <a:buFont typeface="Arial" panose="020B0604020202020204" pitchFamily="34" charset="0"/>
              <a:buChar char="•"/>
            </a:pPr>
            <a:r>
              <a:rPr lang="en-US" sz="1600" b="1" dirty="0"/>
              <a:t>Agency:</a:t>
            </a:r>
            <a:r>
              <a:rPr lang="en-US" sz="1600" dirty="0"/>
              <a:t> Enter the name of the agency</a:t>
            </a:r>
          </a:p>
          <a:p>
            <a:pPr marL="285750" lvl="0" indent="-285750">
              <a:buFont typeface="Arial" panose="020B0604020202020204" pitchFamily="34" charset="0"/>
              <a:buChar char="•"/>
            </a:pPr>
            <a:r>
              <a:rPr lang="en-US" sz="1600" b="1" dirty="0"/>
              <a:t>Issuing Office:</a:t>
            </a:r>
            <a:r>
              <a:rPr lang="en-US" sz="1600" dirty="0"/>
              <a:t> Enter name of the issuing office</a:t>
            </a:r>
          </a:p>
          <a:p>
            <a:pPr marL="285750" lvl="0" indent="-285750">
              <a:buFont typeface="Arial" panose="020B0604020202020204" pitchFamily="34" charset="0"/>
              <a:buChar char="•"/>
            </a:pPr>
            <a:r>
              <a:rPr lang="en-US" sz="1600" b="1" dirty="0"/>
              <a:t>Solicitation Title:</a:t>
            </a:r>
            <a:r>
              <a:rPr lang="en-US" sz="1600" dirty="0"/>
              <a:t> Enter the title of the solicitation</a:t>
            </a:r>
          </a:p>
          <a:p>
            <a:pPr marL="285750" lvl="0" indent="-285750">
              <a:buFont typeface="Arial" panose="020B0604020202020204" pitchFamily="34" charset="0"/>
              <a:buChar char="•"/>
            </a:pPr>
            <a:r>
              <a:rPr lang="en-US" sz="1600" b="1" dirty="0"/>
              <a:t>Description:</a:t>
            </a:r>
            <a:r>
              <a:rPr lang="en-US" sz="1600" dirty="0"/>
              <a:t> Enter a brief description of the solicitation</a:t>
            </a:r>
          </a:p>
          <a:p>
            <a:pPr marL="285750" lvl="0" indent="-285750">
              <a:buFont typeface="Arial" panose="020B0604020202020204" pitchFamily="34" charset="0"/>
              <a:buChar char="•"/>
            </a:pPr>
            <a:r>
              <a:rPr lang="en-US" sz="1600" b="1" dirty="0"/>
              <a:t>Existing Contract #:</a:t>
            </a:r>
            <a:r>
              <a:rPr lang="en-US" sz="1600" dirty="0"/>
              <a:t> Enter the existing contract number</a:t>
            </a:r>
          </a:p>
          <a:p>
            <a:pPr marL="285750" lvl="0" indent="-285750">
              <a:buFont typeface="Arial" panose="020B0604020202020204" pitchFamily="34" charset="0"/>
              <a:buChar char="•"/>
            </a:pPr>
            <a:r>
              <a:rPr lang="en-US" sz="1600" b="1" dirty="0"/>
              <a:t>Proposed Solicitation Date:</a:t>
            </a:r>
            <a:r>
              <a:rPr lang="en-US" sz="1600" dirty="0"/>
              <a:t> Enter the proposed date that the solicitation will be released</a:t>
            </a:r>
          </a:p>
          <a:p>
            <a:pPr marL="285750" lvl="0" indent="-285750">
              <a:buFont typeface="Arial" panose="020B0604020202020204" pitchFamily="34" charset="0"/>
              <a:buChar char="•"/>
            </a:pPr>
            <a:r>
              <a:rPr lang="en-US" sz="1600" b="1" dirty="0"/>
              <a:t>Procurement Method:</a:t>
            </a:r>
            <a:r>
              <a:rPr lang="en-US" sz="1600" dirty="0"/>
              <a:t> Enter the proposed method of procurement for the solicitation</a:t>
            </a:r>
          </a:p>
          <a:p>
            <a:pPr marL="285750" lvl="0" indent="-285750">
              <a:buFont typeface="Arial" panose="020B0604020202020204" pitchFamily="34" charset="0"/>
              <a:buChar char="•"/>
            </a:pPr>
            <a:r>
              <a:rPr lang="en-US" sz="1600" b="1" dirty="0"/>
              <a:t>Contract Amount:</a:t>
            </a:r>
            <a:r>
              <a:rPr lang="en-US" sz="1600" dirty="0"/>
              <a:t> Enter the estimated amount of the solicitation</a:t>
            </a:r>
          </a:p>
          <a:p>
            <a:pPr marL="285750" lvl="0" indent="-285750">
              <a:buFont typeface="Arial" panose="020B0604020202020204" pitchFamily="34" charset="0"/>
              <a:buChar char="•"/>
            </a:pPr>
            <a:r>
              <a:rPr lang="en-US" sz="1600" b="1" dirty="0"/>
              <a:t>Agency Contact:</a:t>
            </a:r>
            <a:r>
              <a:rPr lang="en-US" sz="1600" dirty="0"/>
              <a:t> Enter the name of the agency contact for the solicitation</a:t>
            </a:r>
          </a:p>
          <a:p>
            <a:pPr marL="285750" lvl="0" indent="-285750">
              <a:buFont typeface="Arial" panose="020B0604020202020204" pitchFamily="34" charset="0"/>
              <a:buChar char="•"/>
            </a:pPr>
            <a:r>
              <a:rPr lang="en-US" sz="1600" b="1" dirty="0"/>
              <a:t>Agency Email:</a:t>
            </a:r>
            <a:r>
              <a:rPr lang="en-US" sz="1600" dirty="0"/>
              <a:t> Enter the email for the agency contact</a:t>
            </a:r>
          </a:p>
          <a:p>
            <a:endParaRPr lang="en-US" dirty="0"/>
          </a:p>
        </p:txBody>
      </p:sp>
    </p:spTree>
    <p:extLst>
      <p:ext uri="{BB962C8B-B14F-4D97-AF65-F5344CB8AC3E}">
        <p14:creationId xmlns:p14="http://schemas.microsoft.com/office/powerpoint/2010/main" val="215255794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a:prstGeom prst="rect">
            <a:avLst/>
          </a:prstGeom>
          <a:noFill/>
          <a:ln w="12700">
            <a:solidFill>
              <a:prstClr val="black"/>
            </a:solidFill>
          </a:ln>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Tree>
    <p:extLst>
      <p:ext uri="{BB962C8B-B14F-4D97-AF65-F5344CB8AC3E}">
        <p14:creationId xmlns:p14="http://schemas.microsoft.com/office/powerpoint/2010/main" val="55598520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a:prstGeom prst="rect">
            <a:avLst/>
          </a:prstGeom>
          <a:noFill/>
          <a:ln w="12700">
            <a:solidFill>
              <a:prstClr val="black"/>
            </a:solidFill>
          </a:ln>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Tree>
    <p:extLst>
      <p:ext uri="{BB962C8B-B14F-4D97-AF65-F5344CB8AC3E}">
        <p14:creationId xmlns:p14="http://schemas.microsoft.com/office/powerpoint/2010/main" val="384417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a:prstGeom prst="rect">
            <a:avLst/>
          </a:prstGeom>
          <a:noFill/>
          <a:ln w="12700">
            <a:solidFill>
              <a:prstClr val="black"/>
            </a:solidFill>
          </a:ln>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Tree>
    <p:extLst>
      <p:ext uri="{BB962C8B-B14F-4D97-AF65-F5344CB8AC3E}">
        <p14:creationId xmlns:p14="http://schemas.microsoft.com/office/powerpoint/2010/main" val="3619793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a:prstGeom prst="rect">
            <a:avLst/>
          </a:prstGeom>
          <a:noFill/>
          <a:ln w="12700">
            <a:solidFill>
              <a:prstClr val="black"/>
            </a:solidFill>
          </a:ln>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Tree>
    <p:extLst>
      <p:ext uri="{BB962C8B-B14F-4D97-AF65-F5344CB8AC3E}">
        <p14:creationId xmlns:p14="http://schemas.microsoft.com/office/powerpoint/2010/main" val="40321051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a:prstGeom prst="rect">
            <a:avLst/>
          </a:prstGeom>
          <a:noFill/>
          <a:ln w="12700">
            <a:solidFill>
              <a:prstClr val="black"/>
            </a:solidFill>
          </a:ln>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Tree>
    <p:extLst>
      <p:ext uri="{BB962C8B-B14F-4D97-AF65-F5344CB8AC3E}">
        <p14:creationId xmlns:p14="http://schemas.microsoft.com/office/powerpoint/2010/main" val="29775740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a:prstGeom prst="rect">
            <a:avLst/>
          </a:prstGeom>
          <a:noFill/>
          <a:ln w="12700">
            <a:solidFill>
              <a:prstClr val="black"/>
            </a:solidFill>
          </a:ln>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Tree>
    <p:extLst>
      <p:ext uri="{BB962C8B-B14F-4D97-AF65-F5344CB8AC3E}">
        <p14:creationId xmlns:p14="http://schemas.microsoft.com/office/powerpoint/2010/main" val="9706584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a:prstGeom prst="rect">
            <a:avLst/>
          </a:prstGeom>
          <a:noFill/>
          <a:ln w="12700">
            <a:solidFill>
              <a:prstClr val="black"/>
            </a:solidFill>
          </a:ln>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Tree>
    <p:extLst>
      <p:ext uri="{BB962C8B-B14F-4D97-AF65-F5344CB8AC3E}">
        <p14:creationId xmlns:p14="http://schemas.microsoft.com/office/powerpoint/2010/main" val="32272519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6900"/>
          </a:xfrm>
          <a:prstGeom prst="rect">
            <a:avLst/>
          </a:prstGeom>
          <a:noFill/>
          <a:ln w="12700">
            <a:solidFill>
              <a:prstClr val="black"/>
            </a:solidFill>
          </a:ln>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Tree>
    <p:extLst>
      <p:ext uri="{BB962C8B-B14F-4D97-AF65-F5344CB8AC3E}">
        <p14:creationId xmlns:p14="http://schemas.microsoft.com/office/powerpoint/2010/main" val="3685870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4380" y="2409444"/>
            <a:ext cx="8549640" cy="163220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08760" y="4352544"/>
            <a:ext cx="7040879" cy="19431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11/3/2017</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800" b="0" i="0">
                <a:solidFill>
                  <a:schemeClr val="bg1"/>
                </a:solidFill>
                <a:latin typeface="Verdana"/>
                <a:cs typeface="Verdana"/>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11/3/2017</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800" b="0" i="0">
                <a:solidFill>
                  <a:schemeClr val="bg1"/>
                </a:solidFill>
                <a:latin typeface="Verdana"/>
                <a:cs typeface="Verdana"/>
              </a:defRPr>
            </a:lvl1pPr>
          </a:lstStyle>
          <a:p>
            <a:endParaRPr/>
          </a:p>
        </p:txBody>
      </p:sp>
      <p:sp>
        <p:nvSpPr>
          <p:cNvPr id="3" name="Holder 3"/>
          <p:cNvSpPr>
            <a:spLocks noGrp="1"/>
          </p:cNvSpPr>
          <p:nvPr>
            <p:ph sz="half" idx="2"/>
          </p:nvPr>
        </p:nvSpPr>
        <p:spPr>
          <a:xfrm>
            <a:off x="502920" y="1787652"/>
            <a:ext cx="4375404" cy="512978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80075" y="1787652"/>
            <a:ext cx="4375404" cy="512978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11/3/2017</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800" b="0" i="0">
                <a:solidFill>
                  <a:schemeClr val="bg1"/>
                </a:solidFill>
                <a:latin typeface="Verdana"/>
                <a:cs typeface="Verdan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11/3/2017</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11/3/2017</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457200" y="457199"/>
            <a:ext cx="9143238" cy="6857238"/>
          </a:xfrm>
          <a:prstGeom prst="rect">
            <a:avLst/>
          </a:prstGeom>
          <a:blipFill>
            <a:blip r:embed="rId7" cstate="print"/>
            <a:stretch>
              <a:fillRect/>
            </a:stretch>
          </a:blipFill>
        </p:spPr>
        <p:txBody>
          <a:bodyPr wrap="square" lIns="0" tIns="0" rIns="0" bIns="0" rtlCol="0"/>
          <a:lstStyle/>
          <a:p>
            <a:endParaRPr dirty="0"/>
          </a:p>
        </p:txBody>
      </p:sp>
      <p:sp>
        <p:nvSpPr>
          <p:cNvPr id="2" name="Holder 2"/>
          <p:cNvSpPr>
            <a:spLocks noGrp="1"/>
          </p:cNvSpPr>
          <p:nvPr>
            <p:ph type="title"/>
          </p:nvPr>
        </p:nvSpPr>
        <p:spPr>
          <a:xfrm>
            <a:off x="764540" y="692422"/>
            <a:ext cx="8529319" cy="508000"/>
          </a:xfrm>
          <a:prstGeom prst="rect">
            <a:avLst/>
          </a:prstGeom>
        </p:spPr>
        <p:txBody>
          <a:bodyPr wrap="square" lIns="0" tIns="0" rIns="0" bIns="0">
            <a:spAutoFit/>
          </a:bodyPr>
          <a:lstStyle>
            <a:lvl1pPr>
              <a:defRPr sz="3800" b="0" i="0">
                <a:solidFill>
                  <a:schemeClr val="bg1"/>
                </a:solidFill>
                <a:latin typeface="Verdana"/>
                <a:cs typeface="Verdana"/>
              </a:defRPr>
            </a:lvl1pPr>
          </a:lstStyle>
          <a:p>
            <a:endParaRPr/>
          </a:p>
        </p:txBody>
      </p:sp>
      <p:sp>
        <p:nvSpPr>
          <p:cNvPr id="3" name="Holder 3"/>
          <p:cNvSpPr>
            <a:spLocks noGrp="1"/>
          </p:cNvSpPr>
          <p:nvPr>
            <p:ph type="body" idx="1"/>
          </p:nvPr>
        </p:nvSpPr>
        <p:spPr>
          <a:xfrm>
            <a:off x="596900" y="1940560"/>
            <a:ext cx="8864600" cy="44831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419856" y="7228332"/>
            <a:ext cx="3218687" cy="38862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502920" y="7228332"/>
            <a:ext cx="2313432" cy="3886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11/3/2017</a:t>
            </a:fld>
            <a:endParaRPr lang="en-US" dirty="0"/>
          </a:p>
        </p:txBody>
      </p:sp>
      <p:sp>
        <p:nvSpPr>
          <p:cNvPr id="6" name="Holder 6"/>
          <p:cNvSpPr>
            <a:spLocks noGrp="1"/>
          </p:cNvSpPr>
          <p:nvPr>
            <p:ph type="sldNum" sz="quarter" idx="7"/>
          </p:nvPr>
        </p:nvSpPr>
        <p:spPr>
          <a:xfrm>
            <a:off x="7242048" y="7228332"/>
            <a:ext cx="2313432" cy="3886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hyperlink" Target="http://www.smallbusiness.pa.gov/"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dgs.pa.gov/"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www.dgs.internet.state.pa.us/SBPI/AlphaResults.aspx"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2.xml.rels><?xml version="1.0" encoding="UTF-8" standalone="yes"?>
<Relationships xmlns="http://schemas.openxmlformats.org/package/2006/relationships"><Relationship Id="rId3" Type="http://schemas.openxmlformats.org/officeDocument/2006/relationships/hyperlink" Target="http://www.dgs.pa.gov/"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a:extLst>
              <a:ext uri="{FF2B5EF4-FFF2-40B4-BE49-F238E27FC236}">
                <a16:creationId xmlns:a16="http://schemas.microsoft.com/office/drawing/2014/main" id="{7A9D92AB-7169-4F3F-B010-F72F5F085D64}"/>
              </a:ext>
            </a:extLst>
          </p:cNvPr>
          <p:cNvSpPr txBox="1"/>
          <p:nvPr/>
        </p:nvSpPr>
        <p:spPr>
          <a:xfrm>
            <a:off x="1371600" y="2133600"/>
            <a:ext cx="7249795" cy="2339102"/>
          </a:xfrm>
          <a:prstGeom prst="rect">
            <a:avLst/>
          </a:prstGeom>
        </p:spPr>
        <p:txBody>
          <a:bodyPr vert="horz" wrap="square" lIns="0" tIns="0" rIns="0" bIns="0" rtlCol="0">
            <a:spAutoFit/>
          </a:bodyPr>
          <a:lstStyle/>
          <a:p>
            <a:pPr marL="12065" marR="5080" algn="ctr">
              <a:lnSpc>
                <a:spcPct val="100000"/>
              </a:lnSpc>
            </a:pPr>
            <a:r>
              <a:rPr lang="en-US" sz="3200" b="1" spc="-20" dirty="0">
                <a:latin typeface="Verdana"/>
                <a:cs typeface="Verdana"/>
              </a:rPr>
              <a:t>Agency Liaison Program Training</a:t>
            </a:r>
          </a:p>
          <a:p>
            <a:pPr marL="12065" marR="5080" algn="ctr">
              <a:lnSpc>
                <a:spcPct val="100000"/>
              </a:lnSpc>
            </a:pPr>
            <a:endParaRPr lang="en-US" sz="3200" b="1" spc="-20" dirty="0">
              <a:latin typeface="Verdana"/>
              <a:cs typeface="Verdana"/>
            </a:endParaRPr>
          </a:p>
          <a:p>
            <a:pPr marL="12065" marR="5080" algn="ctr">
              <a:lnSpc>
                <a:spcPct val="100000"/>
              </a:lnSpc>
            </a:pPr>
            <a:r>
              <a:rPr lang="en-US" sz="2800" b="1" spc="-20" dirty="0">
                <a:latin typeface="Verdana"/>
                <a:cs typeface="Verdana"/>
              </a:rPr>
              <a:t>Increasing SDB/SB Participation in Commonwealth Procurement</a:t>
            </a:r>
            <a:endParaRPr sz="2800" dirty="0">
              <a:latin typeface="Verdana"/>
              <a:cs typeface="Verdana"/>
            </a:endParaRPr>
          </a:p>
        </p:txBody>
      </p:sp>
      <p:sp>
        <p:nvSpPr>
          <p:cNvPr id="4" name="object 3">
            <a:extLst>
              <a:ext uri="{FF2B5EF4-FFF2-40B4-BE49-F238E27FC236}">
                <a16:creationId xmlns:a16="http://schemas.microsoft.com/office/drawing/2014/main" id="{35A149EB-9F45-437B-9418-E52AA0B857E1}"/>
              </a:ext>
            </a:extLst>
          </p:cNvPr>
          <p:cNvSpPr txBox="1"/>
          <p:nvPr/>
        </p:nvSpPr>
        <p:spPr>
          <a:xfrm>
            <a:off x="3091497" y="6172200"/>
            <a:ext cx="3810000" cy="332399"/>
          </a:xfrm>
          <a:prstGeom prst="rect">
            <a:avLst/>
          </a:prstGeom>
        </p:spPr>
        <p:txBody>
          <a:bodyPr vert="horz" wrap="square" lIns="0" tIns="0" rIns="0" bIns="0" rtlCol="0">
            <a:spAutoFit/>
          </a:bodyPr>
          <a:lstStyle/>
          <a:p>
            <a:pPr marL="12700" marR="5080" indent="72390" algn="ctr">
              <a:lnSpc>
                <a:spcPct val="120000"/>
              </a:lnSpc>
            </a:pPr>
            <a:r>
              <a:rPr lang="en-US" b="1" spc="-5" dirty="0">
                <a:latin typeface="Verdana"/>
                <a:cs typeface="Verdana"/>
              </a:rPr>
              <a:t>October 31, 2017</a:t>
            </a:r>
          </a:p>
        </p:txBody>
      </p:sp>
    </p:spTree>
    <p:extLst>
      <p:ext uri="{BB962C8B-B14F-4D97-AF65-F5344CB8AC3E}">
        <p14:creationId xmlns:p14="http://schemas.microsoft.com/office/powerpoint/2010/main" val="2393212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A8FEC-AD5A-41B1-B2A6-A0E482057F04}"/>
              </a:ext>
            </a:extLst>
          </p:cNvPr>
          <p:cNvSpPr>
            <a:spLocks noGrp="1"/>
          </p:cNvSpPr>
          <p:nvPr>
            <p:ph type="title"/>
          </p:nvPr>
        </p:nvSpPr>
        <p:spPr>
          <a:xfrm>
            <a:off x="764540" y="692422"/>
            <a:ext cx="8529319" cy="584775"/>
          </a:xfrm>
        </p:spPr>
        <p:txBody>
          <a:bodyPr/>
          <a:lstStyle/>
          <a:p>
            <a:r>
              <a:rPr lang="en-US" dirty="0"/>
              <a:t>The Solution We Are Proposing</a:t>
            </a:r>
          </a:p>
        </p:txBody>
      </p:sp>
      <p:sp>
        <p:nvSpPr>
          <p:cNvPr id="3" name="Text Placeholder 2">
            <a:extLst>
              <a:ext uri="{FF2B5EF4-FFF2-40B4-BE49-F238E27FC236}">
                <a16:creationId xmlns:a16="http://schemas.microsoft.com/office/drawing/2014/main" id="{D14D094C-BFFF-4350-8169-26B1D28C928F}"/>
              </a:ext>
            </a:extLst>
          </p:cNvPr>
          <p:cNvSpPr>
            <a:spLocks noGrp="1"/>
          </p:cNvSpPr>
          <p:nvPr>
            <p:ph type="body" idx="1"/>
          </p:nvPr>
        </p:nvSpPr>
        <p:spPr>
          <a:xfrm>
            <a:off x="596900" y="1940560"/>
            <a:ext cx="8864600" cy="5724644"/>
          </a:xfrm>
        </p:spPr>
        <p:txBody>
          <a:bodyPr/>
          <a:lstStyle/>
          <a:p>
            <a:r>
              <a:rPr lang="en-US" sz="2640" dirty="0">
                <a:latin typeface="Calibri" panose="020F0502020204030204" pitchFamily="34" charset="0"/>
                <a:ea typeface="Times New Roman" panose="02020603050405020304" pitchFamily="18" charset="0"/>
                <a:cs typeface="Times New Roman" panose="02020603050405020304" pitchFamily="18" charset="0"/>
              </a:rPr>
              <a:t>Governor to make more frequent public appearances addressing the need for greater diversity and inclusion </a:t>
            </a:r>
          </a:p>
          <a:p>
            <a:endParaRPr lang="en-US" sz="1200" dirty="0">
              <a:latin typeface="Calibri" panose="020F0502020204030204" pitchFamily="34" charset="0"/>
              <a:ea typeface="Calibri" panose="020F0502020204030204" pitchFamily="34" charset="0"/>
              <a:cs typeface="Times New Roman" panose="02020603050405020304" pitchFamily="18" charset="0"/>
            </a:endParaRPr>
          </a:p>
          <a:p>
            <a:r>
              <a:rPr lang="en-US" sz="2640" dirty="0">
                <a:latin typeface="Calibri" panose="020F0502020204030204" pitchFamily="34" charset="0"/>
                <a:ea typeface="Times New Roman" panose="02020603050405020304" pitchFamily="18" charset="0"/>
                <a:cs typeface="Times New Roman" panose="02020603050405020304" pitchFamily="18" charset="0"/>
              </a:rPr>
              <a:t>Agency heads to be personally involved in communicating this priority within their agencies </a:t>
            </a:r>
          </a:p>
          <a:p>
            <a:pPr marL="800100" lvl="1" indent="-342900">
              <a:buFont typeface="Arial" panose="020B0604020202020204" pitchFamily="34" charset="0"/>
              <a:buChar char="•"/>
            </a:pPr>
            <a:r>
              <a:rPr lang="en-US" sz="2200" dirty="0">
                <a:latin typeface="Calibri" panose="020F0502020204030204" pitchFamily="34" charset="0"/>
                <a:ea typeface="Times New Roman" panose="02020603050405020304" pitchFamily="18" charset="0"/>
                <a:cs typeface="Times New Roman" panose="02020603050405020304" pitchFamily="18" charset="0"/>
              </a:rPr>
              <a:t>Change hearts and minds</a:t>
            </a:r>
          </a:p>
          <a:p>
            <a:pPr marL="800100" lvl="1" indent="-342900">
              <a:buFont typeface="Arial" panose="020B0604020202020204" pitchFamily="34" charset="0"/>
              <a:buChar char="•"/>
            </a:pPr>
            <a:r>
              <a:rPr lang="en-US" sz="2200" dirty="0">
                <a:latin typeface="Calibri" panose="020F0502020204030204" pitchFamily="34" charset="0"/>
                <a:ea typeface="Times New Roman" panose="02020603050405020304" pitchFamily="18" charset="0"/>
                <a:cs typeface="Times New Roman" panose="02020603050405020304" pitchFamily="18" charset="0"/>
              </a:rPr>
              <a:t>Appoint senior-level Liaisons in each agency</a:t>
            </a:r>
          </a:p>
          <a:p>
            <a:pPr marL="800100" lvl="1" indent="-342900">
              <a:buFont typeface="Arial" panose="020B0604020202020204" pitchFamily="34" charset="0"/>
              <a:buChar char="•"/>
            </a:pPr>
            <a:r>
              <a:rPr lang="en-US" sz="2200" dirty="0">
                <a:latin typeface="Calibri" panose="020F0502020204030204" pitchFamily="34" charset="0"/>
                <a:ea typeface="Times New Roman" panose="02020603050405020304" pitchFamily="18" charset="0"/>
                <a:cs typeface="Times New Roman" panose="02020603050405020304" pitchFamily="18" charset="0"/>
              </a:rPr>
              <a:t>Require Liaison to be involved in planning for every new agency contract</a:t>
            </a:r>
            <a:endParaRPr lang="en-US" sz="1760" dirty="0">
              <a:latin typeface="Calibri" panose="020F0502020204030204" pitchFamily="34" charset="0"/>
              <a:ea typeface="Times New Roman" panose="02020603050405020304" pitchFamily="18" charset="0"/>
              <a:cs typeface="Times New Roman" panose="02020603050405020304" pitchFamily="18" charset="0"/>
            </a:endParaRPr>
          </a:p>
          <a:p>
            <a:endParaRPr lang="en-US" sz="1200" dirty="0">
              <a:latin typeface="Calibri" panose="020F0502020204030204" pitchFamily="34" charset="0"/>
              <a:ea typeface="Times New Roman" panose="02020603050405020304" pitchFamily="18" charset="0"/>
              <a:cs typeface="Times New Roman" panose="02020603050405020304" pitchFamily="18" charset="0"/>
            </a:endParaRPr>
          </a:p>
          <a:p>
            <a:r>
              <a:rPr lang="en-US" sz="2640" dirty="0">
                <a:latin typeface="Calibri" panose="020F0502020204030204" pitchFamily="34" charset="0"/>
                <a:ea typeface="Calibri" panose="020F0502020204030204" pitchFamily="34" charset="0"/>
                <a:cs typeface="Times New Roman" panose="02020603050405020304" pitchFamily="18" charset="0"/>
              </a:rPr>
              <a:t>DGS to train Agency Liaisons and provide assistance with: </a:t>
            </a:r>
          </a:p>
          <a:p>
            <a:pPr marL="800100" lvl="1" indent="-342900">
              <a:buFont typeface="Arial" panose="020B0604020202020204" pitchFamily="34" charset="0"/>
              <a:buChar char="•"/>
            </a:pPr>
            <a:r>
              <a:rPr lang="en-US" sz="2200" dirty="0">
                <a:latin typeface="Calibri" panose="020F0502020204030204" pitchFamily="34" charset="0"/>
                <a:ea typeface="Calibri" panose="020F0502020204030204" pitchFamily="34" charset="0"/>
                <a:cs typeface="Times New Roman" panose="02020603050405020304" pitchFamily="18" charset="0"/>
              </a:rPr>
              <a:t>Increased use of new RFP/Best Value procurement methods </a:t>
            </a:r>
          </a:p>
          <a:p>
            <a:pPr marL="800100" lvl="1" indent="-342900">
              <a:buFont typeface="Arial" panose="020B0604020202020204" pitchFamily="34" charset="0"/>
              <a:buChar char="•"/>
            </a:pPr>
            <a:r>
              <a:rPr lang="en-US" sz="2200" dirty="0">
                <a:latin typeface="Calibri" panose="020F0502020204030204" pitchFamily="34" charset="0"/>
                <a:ea typeface="Calibri" panose="020F0502020204030204" pitchFamily="34" charset="0"/>
                <a:cs typeface="Times New Roman" panose="02020603050405020304" pitchFamily="18" charset="0"/>
              </a:rPr>
              <a:t>Agency-level SB/SDB goal setting</a:t>
            </a:r>
          </a:p>
          <a:p>
            <a:pPr marL="800100" lvl="1" indent="-342900">
              <a:buFont typeface="Arial" panose="020B0604020202020204" pitchFamily="34" charset="0"/>
              <a:buChar char="•"/>
            </a:pPr>
            <a:r>
              <a:rPr lang="en-US" sz="2200" dirty="0">
                <a:latin typeface="Calibri" panose="020F0502020204030204" pitchFamily="34" charset="0"/>
                <a:ea typeface="Calibri" panose="020F0502020204030204" pitchFamily="34" charset="0"/>
                <a:cs typeface="Times New Roman" panose="02020603050405020304" pitchFamily="18" charset="0"/>
              </a:rPr>
              <a:t>Integrating SB/SDB goals with Agency Program and Procurement goals</a:t>
            </a:r>
          </a:p>
          <a:p>
            <a:pPr marL="800100" lvl="1" indent="-342900">
              <a:buFont typeface="Arial" panose="020B0604020202020204" pitchFamily="34" charset="0"/>
              <a:buChar char="•"/>
            </a:pPr>
            <a:r>
              <a:rPr lang="en-US" sz="2200" dirty="0">
                <a:latin typeface="Calibri" panose="020F0502020204030204" pitchFamily="34" charset="0"/>
                <a:ea typeface="Calibri" panose="020F0502020204030204" pitchFamily="34" charset="0"/>
                <a:cs typeface="Times New Roman" panose="02020603050405020304" pitchFamily="18" charset="0"/>
              </a:rPr>
              <a:t>Re-invigorating the SB set-aside program</a:t>
            </a:r>
          </a:p>
          <a:p>
            <a:pPr marL="800100" lvl="1" indent="-342900">
              <a:buFont typeface="Arial" panose="020B0604020202020204" pitchFamily="34" charset="0"/>
              <a:buChar char="•"/>
            </a:pPr>
            <a:r>
              <a:rPr lang="en-US" sz="2200" dirty="0">
                <a:latin typeface="Calibri" panose="020F0502020204030204" pitchFamily="34" charset="0"/>
                <a:ea typeface="Calibri" panose="020F0502020204030204" pitchFamily="34" charset="0"/>
                <a:cs typeface="Times New Roman" panose="02020603050405020304" pitchFamily="18" charset="0"/>
              </a:rPr>
              <a:t>Routine reporting requirements</a:t>
            </a:r>
          </a:p>
          <a:p>
            <a:endParaRPr lang="en-US" dirty="0"/>
          </a:p>
        </p:txBody>
      </p:sp>
    </p:spTree>
    <p:extLst>
      <p:ext uri="{BB962C8B-B14F-4D97-AF65-F5344CB8AC3E}">
        <p14:creationId xmlns:p14="http://schemas.microsoft.com/office/powerpoint/2010/main" val="2741530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091EC-3CA7-466E-81D5-E1869A0F6D45}"/>
              </a:ext>
            </a:extLst>
          </p:cNvPr>
          <p:cNvSpPr>
            <a:spLocks noGrp="1"/>
          </p:cNvSpPr>
          <p:nvPr>
            <p:ph type="title"/>
          </p:nvPr>
        </p:nvSpPr>
        <p:spPr>
          <a:xfrm>
            <a:off x="764540" y="692422"/>
            <a:ext cx="8529319" cy="584775"/>
          </a:xfrm>
        </p:spPr>
        <p:txBody>
          <a:bodyPr/>
          <a:lstStyle/>
          <a:p>
            <a:r>
              <a:rPr lang="fr-FR" dirty="0"/>
              <a:t>Agency SB/SDB Liaison Program</a:t>
            </a:r>
            <a:endParaRPr lang="en-US" dirty="0"/>
          </a:p>
        </p:txBody>
      </p:sp>
      <p:sp>
        <p:nvSpPr>
          <p:cNvPr id="3" name="Text Placeholder 2">
            <a:extLst>
              <a:ext uri="{FF2B5EF4-FFF2-40B4-BE49-F238E27FC236}">
                <a16:creationId xmlns:a16="http://schemas.microsoft.com/office/drawing/2014/main" id="{987C4006-7476-4796-97E6-E2C89824B9E9}"/>
              </a:ext>
            </a:extLst>
          </p:cNvPr>
          <p:cNvSpPr>
            <a:spLocks noGrp="1"/>
          </p:cNvSpPr>
          <p:nvPr>
            <p:ph type="body" idx="1"/>
          </p:nvPr>
        </p:nvSpPr>
        <p:spPr>
          <a:xfrm>
            <a:off x="596900" y="1940560"/>
            <a:ext cx="8864600" cy="5406608"/>
          </a:xfrm>
        </p:spPr>
        <p:txBody>
          <a:bodyPr/>
          <a:lstStyle/>
          <a:p>
            <a:pPr marL="377190" lvl="0" indent="-377190">
              <a:spcAft>
                <a:spcPts val="1980"/>
              </a:spcAft>
              <a:buFont typeface="Arial" panose="020B0604020202020204" pitchFamily="34" charset="0"/>
              <a:buChar char="•"/>
            </a:pPr>
            <a:r>
              <a:rPr lang="en-US" sz="2400" dirty="0">
                <a:solidFill>
                  <a:prstClr val="black"/>
                </a:solidFill>
                <a:latin typeface="Calibri" panose="020F0502020204030204" pitchFamily="34" charset="0"/>
                <a:cs typeface="Times New Roman" panose="02020603050405020304" pitchFamily="18" charset="0"/>
              </a:rPr>
              <a:t>Senior-level Agency Liaisons appointed</a:t>
            </a:r>
            <a:r>
              <a:rPr lang="en-US" sz="2400" b="1" dirty="0">
                <a:solidFill>
                  <a:prstClr val="black"/>
                </a:solidFill>
                <a:latin typeface="Calibri" panose="020F0502020204030204" pitchFamily="34" charset="0"/>
                <a:cs typeface="Times New Roman" panose="02020603050405020304" pitchFamily="18" charset="0"/>
              </a:rPr>
              <a:t> July 1</a:t>
            </a:r>
            <a:r>
              <a:rPr lang="en-US" sz="2400" dirty="0">
                <a:solidFill>
                  <a:prstClr val="black"/>
                </a:solidFill>
                <a:latin typeface="Calibri" panose="020F0502020204030204" pitchFamily="34" charset="0"/>
                <a:cs typeface="Times New Roman" panose="02020603050405020304" pitchFamily="18" charset="0"/>
              </a:rPr>
              <a:t>. </a:t>
            </a:r>
          </a:p>
          <a:p>
            <a:pPr marL="377190" lvl="0" indent="-377190">
              <a:spcAft>
                <a:spcPts val="198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Key component of comprehensive strategy to increase commonwealth SB/SDB spend</a:t>
            </a:r>
            <a:r>
              <a:rPr lang="en-US" sz="2400" dirty="0">
                <a:latin typeface="Calibri" panose="020F0502020204030204" pitchFamily="34" charset="0"/>
                <a:ea typeface="Times New Roman" panose="02020603050405020304" pitchFamily="18" charset="0"/>
                <a:cs typeface="Times New Roman" panose="02020603050405020304" pitchFamily="18" charset="0"/>
              </a:rPr>
              <a:t> </a:t>
            </a:r>
          </a:p>
          <a:p>
            <a:pPr marL="377190" indent="-377190">
              <a:spcAft>
                <a:spcPts val="198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Provides a mechanism to develop and maintain consistent communication and collaboration between Commonwealth Agencies and BDISBO</a:t>
            </a:r>
          </a:p>
          <a:p>
            <a:pPr marL="377190" indent="-377190">
              <a:spcAft>
                <a:spcPts val="198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Create a reporting and goal setting structure that requires Agencies to report SB/SDB spend data</a:t>
            </a:r>
          </a:p>
          <a:p>
            <a:pPr marL="377190" indent="-377190">
              <a:spcAft>
                <a:spcPts val="1980"/>
              </a:spcAft>
              <a:buFont typeface="Arial" panose="020B0604020202020204" pitchFamily="34" charset="0"/>
              <a:buChar char="•"/>
            </a:pPr>
            <a:r>
              <a:rPr lang="en-US" sz="2400" b="1" dirty="0">
                <a:latin typeface="Calibri" panose="020F0502020204030204" pitchFamily="34" charset="0"/>
                <a:cs typeface="Times New Roman" panose="02020603050405020304" pitchFamily="18" charset="0"/>
              </a:rPr>
              <a:t>September 11</a:t>
            </a:r>
            <a:r>
              <a:rPr lang="en-US" sz="2400" dirty="0">
                <a:latin typeface="Calibri" panose="020F0502020204030204" pitchFamily="34" charset="0"/>
                <a:cs typeface="Times New Roman" panose="02020603050405020304" pitchFamily="18" charset="0"/>
              </a:rPr>
              <a:t>, </a:t>
            </a:r>
            <a:r>
              <a:rPr lang="en-US" sz="2400" dirty="0">
                <a:solidFill>
                  <a:prstClr val="black"/>
                </a:solidFill>
                <a:latin typeface="Calibri" panose="020F0502020204030204" pitchFamily="34" charset="0"/>
                <a:cs typeface="Times New Roman" panose="02020603050405020304" pitchFamily="18" charset="0"/>
              </a:rPr>
              <a:t>Senior-level Agency Liaisons </a:t>
            </a:r>
            <a:r>
              <a:rPr lang="en-US" sz="2400" dirty="0">
                <a:latin typeface="Calibri" panose="020F0502020204030204" pitchFamily="34" charset="0"/>
                <a:cs typeface="Times New Roman" panose="02020603050405020304" pitchFamily="18" charset="0"/>
              </a:rPr>
              <a:t>meeting introducing the liaison program</a:t>
            </a:r>
          </a:p>
          <a:p>
            <a:pPr marL="377190" indent="-377190">
              <a:spcAft>
                <a:spcPts val="1980"/>
              </a:spcAft>
              <a:buFont typeface="Arial" panose="020B0604020202020204" pitchFamily="34" charset="0"/>
              <a:buChar char="•"/>
            </a:pPr>
            <a:endParaRPr lang="en-US" sz="28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38894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E1859-DA44-4D43-AED7-E04E8286FF6F}"/>
              </a:ext>
            </a:extLst>
          </p:cNvPr>
          <p:cNvSpPr>
            <a:spLocks noGrp="1"/>
          </p:cNvSpPr>
          <p:nvPr>
            <p:ph type="title"/>
          </p:nvPr>
        </p:nvSpPr>
        <p:spPr>
          <a:xfrm>
            <a:off x="764540" y="692422"/>
            <a:ext cx="8529319" cy="584775"/>
          </a:xfrm>
        </p:spPr>
        <p:txBody>
          <a:bodyPr/>
          <a:lstStyle/>
          <a:p>
            <a:pPr algn="ctr"/>
            <a:r>
              <a:rPr lang="en-US" dirty="0"/>
              <a:t>Why Are You Here?</a:t>
            </a:r>
          </a:p>
        </p:txBody>
      </p:sp>
      <p:sp>
        <p:nvSpPr>
          <p:cNvPr id="3" name="Text Placeholder 2">
            <a:extLst>
              <a:ext uri="{FF2B5EF4-FFF2-40B4-BE49-F238E27FC236}">
                <a16:creationId xmlns:a16="http://schemas.microsoft.com/office/drawing/2014/main" id="{73519A3B-8C53-4AA8-8618-0BD41221A5B6}"/>
              </a:ext>
            </a:extLst>
          </p:cNvPr>
          <p:cNvSpPr>
            <a:spLocks noGrp="1"/>
          </p:cNvSpPr>
          <p:nvPr>
            <p:ph type="body" idx="1"/>
          </p:nvPr>
        </p:nvSpPr>
        <p:spPr>
          <a:xfrm>
            <a:off x="609600" y="2362200"/>
            <a:ext cx="8839200" cy="4004072"/>
          </a:xfrm>
        </p:spPr>
        <p:txBody>
          <a:bodyPr/>
          <a:lstStyle/>
          <a:p>
            <a:pPr marL="285750" indent="-285750">
              <a:buFont typeface="Wingdings" panose="05000000000000000000" pitchFamily="2" charset="2"/>
              <a:buChar char="Ø"/>
            </a:pPr>
            <a:r>
              <a:rPr lang="en-US" sz="2800" dirty="0"/>
              <a:t>  Governor’s Advocates for Diversity and Inclusion</a:t>
            </a:r>
          </a:p>
          <a:p>
            <a:endParaRPr lang="en-US" sz="2800" dirty="0"/>
          </a:p>
          <a:p>
            <a:pPr marL="457200" indent="-457200">
              <a:buFont typeface="Wingdings" panose="05000000000000000000" pitchFamily="2" charset="2"/>
              <a:buChar char="Ø"/>
            </a:pPr>
            <a:r>
              <a:rPr lang="en-US" sz="2800" dirty="0"/>
              <a:t>Drive Agency Strategy to Increase SB/SDB Spend</a:t>
            </a:r>
          </a:p>
          <a:p>
            <a:pPr marL="457200" indent="-457200">
              <a:buFont typeface="Wingdings" panose="05000000000000000000" pitchFamily="2" charset="2"/>
              <a:buChar char="Ø"/>
            </a:pPr>
            <a:endParaRPr lang="en-US" sz="2800" dirty="0"/>
          </a:p>
          <a:p>
            <a:pPr marL="457200" indent="-457200">
              <a:buFont typeface="Wingdings" panose="05000000000000000000" pitchFamily="2" charset="2"/>
              <a:buChar char="Ø"/>
            </a:pPr>
            <a:r>
              <a:rPr lang="en-US" sz="2800" dirty="0"/>
              <a:t>Establish Process to Insure Agency Liaison Involvement w/ all Agency Procurements</a:t>
            </a:r>
          </a:p>
          <a:p>
            <a:pPr marL="457200" indent="-457200">
              <a:buFont typeface="Wingdings" panose="05000000000000000000" pitchFamily="2" charset="2"/>
              <a:buChar char="Ø"/>
            </a:pPr>
            <a:endParaRPr lang="en-US" sz="2800" dirty="0"/>
          </a:p>
          <a:p>
            <a:pPr marL="457200" indent="-457200">
              <a:buFont typeface="Wingdings" panose="05000000000000000000" pitchFamily="2" charset="2"/>
              <a:buChar char="Ø"/>
            </a:pPr>
            <a:r>
              <a:rPr lang="en-US" sz="2800" dirty="0"/>
              <a:t>Monitor Procurement Pipeline for SB/SDB Opportunities</a:t>
            </a:r>
          </a:p>
          <a:p>
            <a:pPr marL="457200" indent="-457200">
              <a:buFont typeface="Wingdings" panose="05000000000000000000" pitchFamily="2" charset="2"/>
              <a:buChar char="Ø"/>
            </a:pPr>
            <a:endParaRPr lang="en-US" sz="2800" dirty="0"/>
          </a:p>
          <a:p>
            <a:pPr marL="457200" indent="-457200">
              <a:buFont typeface="Wingdings" panose="05000000000000000000" pitchFamily="2" charset="2"/>
              <a:buChar char="Ø"/>
            </a:pPr>
            <a:endParaRPr lang="en-US" sz="2800" dirty="0"/>
          </a:p>
        </p:txBody>
      </p:sp>
    </p:spTree>
    <p:extLst>
      <p:ext uri="{BB962C8B-B14F-4D97-AF65-F5344CB8AC3E}">
        <p14:creationId xmlns:p14="http://schemas.microsoft.com/office/powerpoint/2010/main" val="353726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4540" y="692422"/>
            <a:ext cx="8529319" cy="584775"/>
          </a:xfrm>
        </p:spPr>
        <p:txBody>
          <a:bodyPr/>
          <a:lstStyle/>
          <a:p>
            <a:pPr algn="ctr"/>
            <a:r>
              <a:rPr lang="en-US" dirty="0"/>
              <a:t>What We Are Asking You To Do</a:t>
            </a:r>
          </a:p>
        </p:txBody>
      </p:sp>
      <p:sp>
        <p:nvSpPr>
          <p:cNvPr id="3" name="Text Placeholder 2"/>
          <p:cNvSpPr>
            <a:spLocks noGrp="1"/>
          </p:cNvSpPr>
          <p:nvPr>
            <p:ph type="body" idx="1"/>
          </p:nvPr>
        </p:nvSpPr>
        <p:spPr>
          <a:xfrm>
            <a:off x="596900" y="1940560"/>
            <a:ext cx="8864600" cy="4801314"/>
          </a:xfrm>
        </p:spPr>
        <p:txBody>
          <a:bodyPr/>
          <a:lstStyle/>
          <a:p>
            <a:pPr marL="285750" indent="-285750">
              <a:buFont typeface="Wingdings" panose="05000000000000000000" pitchFamily="2" charset="2"/>
              <a:buChar char="Ø"/>
            </a:pPr>
            <a:r>
              <a:rPr lang="en-US" sz="2400" dirty="0"/>
              <a:t> Utilize BDISBO’s Agency Procurement Monitoring Tools/Staff</a:t>
            </a:r>
          </a:p>
          <a:p>
            <a:pPr marL="285750" indent="-285750">
              <a:buFont typeface="Wingdings" panose="05000000000000000000" pitchFamily="2" charset="2"/>
              <a:buChar char="Ø"/>
            </a:pPr>
            <a:endParaRPr lang="en-US" sz="2400" dirty="0"/>
          </a:p>
          <a:p>
            <a:pPr marL="285750" indent="-285750">
              <a:buFont typeface="Wingdings" panose="05000000000000000000" pitchFamily="2" charset="2"/>
              <a:buChar char="Ø"/>
            </a:pPr>
            <a:r>
              <a:rPr lang="en-US" sz="2400" dirty="0"/>
              <a:t> Access Agency Procurement Forecast for SB/SDB Opportunities</a:t>
            </a:r>
          </a:p>
          <a:p>
            <a:pPr marL="285750" indent="-285750">
              <a:buFont typeface="Wingdings" panose="05000000000000000000" pitchFamily="2" charset="2"/>
              <a:buChar char="Ø"/>
            </a:pPr>
            <a:endParaRPr lang="en-US" sz="2400" dirty="0"/>
          </a:p>
          <a:p>
            <a:pPr marL="285750" indent="-285750">
              <a:buFont typeface="Wingdings" panose="05000000000000000000" pitchFamily="2" charset="2"/>
              <a:buChar char="Ø"/>
            </a:pPr>
            <a:r>
              <a:rPr lang="en-US" sz="2400" dirty="0"/>
              <a:t> Diversify Agency RFP Evaluation Committee</a:t>
            </a:r>
          </a:p>
          <a:p>
            <a:pPr marL="285750" indent="-285750">
              <a:buFont typeface="Wingdings" panose="05000000000000000000" pitchFamily="2" charset="2"/>
              <a:buChar char="Ø"/>
            </a:pPr>
            <a:endParaRPr lang="en-US" sz="2400" dirty="0"/>
          </a:p>
          <a:p>
            <a:pPr marL="285750" indent="-285750">
              <a:buFont typeface="Wingdings" panose="05000000000000000000" pitchFamily="2" charset="2"/>
              <a:buChar char="Ø"/>
            </a:pPr>
            <a:r>
              <a:rPr lang="en-US" sz="2400" dirty="0"/>
              <a:t> Insure Customer Friendly Agency Contracting Environment</a:t>
            </a:r>
          </a:p>
          <a:p>
            <a:pPr marL="285750" indent="-285750">
              <a:buFont typeface="Wingdings" panose="05000000000000000000" pitchFamily="2" charset="2"/>
              <a:buChar char="Ø"/>
            </a:pPr>
            <a:endParaRPr lang="en-US" sz="2400" dirty="0"/>
          </a:p>
          <a:p>
            <a:pPr marL="285750" indent="-285750">
              <a:buFont typeface="Wingdings" panose="05000000000000000000" pitchFamily="2" charset="2"/>
              <a:buChar char="Ø"/>
            </a:pPr>
            <a:r>
              <a:rPr lang="en-US" sz="2400" dirty="0"/>
              <a:t> Develop Agency SDB Outreach Strategy (workshops/seminars)</a:t>
            </a:r>
          </a:p>
          <a:p>
            <a:pPr marL="285750" indent="-285750">
              <a:buFont typeface="Wingdings" panose="05000000000000000000" pitchFamily="2" charset="2"/>
              <a:buChar char="Ø"/>
            </a:pPr>
            <a:endParaRPr lang="en-US" sz="2400" dirty="0"/>
          </a:p>
          <a:p>
            <a:pPr marL="285750" indent="-285750">
              <a:buFont typeface="Wingdings" panose="05000000000000000000" pitchFamily="2" charset="2"/>
              <a:buChar char="Ø"/>
            </a:pPr>
            <a:r>
              <a:rPr lang="en-US" sz="2400" dirty="0"/>
              <a:t> Integrate Diversity and Inclusion into the Agency’s  Strategic Plan</a:t>
            </a:r>
          </a:p>
          <a:p>
            <a:pPr marL="285750" indent="-285750">
              <a:buFont typeface="Wingdings" panose="05000000000000000000" pitchFamily="2" charset="2"/>
              <a:buChar char="Ø"/>
            </a:pPr>
            <a:endParaRPr lang="en-US" sz="2400" dirty="0"/>
          </a:p>
          <a:p>
            <a:pPr marL="285750" indent="-285750">
              <a:buFont typeface="Wingdings" panose="05000000000000000000" pitchFamily="2" charset="2"/>
              <a:buChar char="Ø"/>
            </a:pPr>
            <a:r>
              <a:rPr lang="en-US" sz="2400" dirty="0"/>
              <a:t>Increase Volume of RFP Procurements (Jaggaer)</a:t>
            </a:r>
          </a:p>
        </p:txBody>
      </p:sp>
    </p:spTree>
    <p:extLst>
      <p:ext uri="{BB962C8B-B14F-4D97-AF65-F5344CB8AC3E}">
        <p14:creationId xmlns:p14="http://schemas.microsoft.com/office/powerpoint/2010/main" val="2907034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BFC9C9-01B4-41F2-A03B-E65DAF6B92AB}"/>
              </a:ext>
            </a:extLst>
          </p:cNvPr>
          <p:cNvSpPr txBox="1">
            <a:spLocks/>
          </p:cNvSpPr>
          <p:nvPr/>
        </p:nvSpPr>
        <p:spPr bwMode="auto">
          <a:xfrm>
            <a:off x="670560" y="2209800"/>
            <a:ext cx="8968740" cy="4072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ormAutofit/>
          </a:bodyPr>
          <a:lstStyle>
            <a:lvl1pPr algn="l" rtl="0" eaLnBrk="0" fontAlgn="base" hangingPunct="0">
              <a:spcBef>
                <a:spcPct val="0"/>
              </a:spcBef>
              <a:spcAft>
                <a:spcPct val="0"/>
              </a:spcAft>
              <a:defRPr sz="3800">
                <a:solidFill>
                  <a:schemeClr val="bg1"/>
                </a:solidFill>
                <a:latin typeface="+mj-lt"/>
                <a:ea typeface="+mj-ea"/>
                <a:cs typeface="+mj-cs"/>
              </a:defRPr>
            </a:lvl1pPr>
            <a:lvl2pPr algn="l" rtl="0" eaLnBrk="0" fontAlgn="base" hangingPunct="0">
              <a:spcBef>
                <a:spcPct val="0"/>
              </a:spcBef>
              <a:spcAft>
                <a:spcPct val="0"/>
              </a:spcAft>
              <a:defRPr sz="3800">
                <a:solidFill>
                  <a:schemeClr val="bg1"/>
                </a:solidFill>
                <a:latin typeface="Verdana" pitchFamily="34" charset="0"/>
              </a:defRPr>
            </a:lvl2pPr>
            <a:lvl3pPr algn="l" rtl="0" eaLnBrk="0" fontAlgn="base" hangingPunct="0">
              <a:spcBef>
                <a:spcPct val="0"/>
              </a:spcBef>
              <a:spcAft>
                <a:spcPct val="0"/>
              </a:spcAft>
              <a:defRPr sz="3800">
                <a:solidFill>
                  <a:schemeClr val="bg1"/>
                </a:solidFill>
                <a:latin typeface="Verdana" pitchFamily="34" charset="0"/>
              </a:defRPr>
            </a:lvl3pPr>
            <a:lvl4pPr algn="l" rtl="0" eaLnBrk="0" fontAlgn="base" hangingPunct="0">
              <a:spcBef>
                <a:spcPct val="0"/>
              </a:spcBef>
              <a:spcAft>
                <a:spcPct val="0"/>
              </a:spcAft>
              <a:defRPr sz="3800">
                <a:solidFill>
                  <a:schemeClr val="bg1"/>
                </a:solidFill>
                <a:latin typeface="Verdana" pitchFamily="34" charset="0"/>
              </a:defRPr>
            </a:lvl4pPr>
            <a:lvl5pPr algn="l" rtl="0" eaLnBrk="0" fontAlgn="base" hangingPunct="0">
              <a:spcBef>
                <a:spcPct val="0"/>
              </a:spcBef>
              <a:spcAft>
                <a:spcPct val="0"/>
              </a:spcAft>
              <a:defRPr sz="3800">
                <a:solidFill>
                  <a:schemeClr val="bg1"/>
                </a:solidFill>
                <a:latin typeface="Verdana" pitchFamily="34" charset="0"/>
              </a:defRPr>
            </a:lvl5pPr>
            <a:lvl6pPr marL="457200" algn="l" rtl="0" fontAlgn="base">
              <a:spcBef>
                <a:spcPct val="0"/>
              </a:spcBef>
              <a:spcAft>
                <a:spcPct val="0"/>
              </a:spcAft>
              <a:defRPr sz="3800">
                <a:solidFill>
                  <a:schemeClr val="bg1"/>
                </a:solidFill>
                <a:latin typeface="Verdana" pitchFamily="34" charset="0"/>
              </a:defRPr>
            </a:lvl6pPr>
            <a:lvl7pPr marL="914400" algn="l" rtl="0" fontAlgn="base">
              <a:spcBef>
                <a:spcPct val="0"/>
              </a:spcBef>
              <a:spcAft>
                <a:spcPct val="0"/>
              </a:spcAft>
              <a:defRPr sz="3800">
                <a:solidFill>
                  <a:schemeClr val="bg1"/>
                </a:solidFill>
                <a:latin typeface="Verdana" pitchFamily="34" charset="0"/>
              </a:defRPr>
            </a:lvl7pPr>
            <a:lvl8pPr marL="1371600" algn="l" rtl="0" fontAlgn="base">
              <a:spcBef>
                <a:spcPct val="0"/>
              </a:spcBef>
              <a:spcAft>
                <a:spcPct val="0"/>
              </a:spcAft>
              <a:defRPr sz="3800">
                <a:solidFill>
                  <a:schemeClr val="bg1"/>
                </a:solidFill>
                <a:latin typeface="Verdana" pitchFamily="34" charset="0"/>
              </a:defRPr>
            </a:lvl8pPr>
            <a:lvl9pPr marL="1828800" algn="l" rtl="0" fontAlgn="base">
              <a:spcBef>
                <a:spcPct val="0"/>
              </a:spcBef>
              <a:spcAft>
                <a:spcPct val="0"/>
              </a:spcAft>
              <a:defRPr sz="3800">
                <a:solidFill>
                  <a:schemeClr val="bg1"/>
                </a:solidFill>
                <a:latin typeface="Verdana" pitchFamily="34" charset="0"/>
              </a:defRPr>
            </a:lvl9pPr>
          </a:lstStyle>
          <a:p>
            <a:pPr algn="ctr">
              <a:defRPr/>
            </a:pPr>
            <a:r>
              <a:rPr lang="en-US" sz="3200" b="1" i="1" kern="0" dirty="0">
                <a:solidFill>
                  <a:schemeClr val="tx1"/>
                </a:solidFill>
                <a:latin typeface="Verdana" panose="020B0604030504040204" pitchFamily="34" charset="0"/>
                <a:ea typeface="Verdana" panose="020B0604030504040204" pitchFamily="34" charset="0"/>
                <a:cs typeface="Verdana" panose="020B0604030504040204" pitchFamily="34" charset="0"/>
              </a:rPr>
              <a:t>Jaggaer Update</a:t>
            </a:r>
          </a:p>
        </p:txBody>
      </p:sp>
    </p:spTree>
    <p:extLst>
      <p:ext uri="{BB962C8B-B14F-4D97-AF65-F5344CB8AC3E}">
        <p14:creationId xmlns:p14="http://schemas.microsoft.com/office/powerpoint/2010/main" val="2414422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014D6-B502-4C2C-9575-2460DC16D39F}"/>
              </a:ext>
            </a:extLst>
          </p:cNvPr>
          <p:cNvSpPr>
            <a:spLocks noGrp="1"/>
          </p:cNvSpPr>
          <p:nvPr>
            <p:ph type="title"/>
          </p:nvPr>
        </p:nvSpPr>
        <p:spPr>
          <a:xfrm>
            <a:off x="764540" y="692422"/>
            <a:ext cx="8529319" cy="1200329"/>
          </a:xfrm>
        </p:spPr>
        <p:txBody>
          <a:bodyPr/>
          <a:lstStyle/>
          <a:p>
            <a:r>
              <a:rPr lang="en-US" altLang="en-US" sz="4000" dirty="0">
                <a:latin typeface="Verdana" panose="020B0604030504040204" pitchFamily="34" charset="0"/>
                <a:ea typeface="Verdana" panose="020B0604030504040204" pitchFamily="34" charset="0"/>
                <a:cs typeface="Verdana" panose="020B0604030504040204" pitchFamily="34" charset="0"/>
              </a:rPr>
              <a:t>What is Jaggaer?</a:t>
            </a:r>
            <a:br>
              <a:rPr lang="en-US" altLang="en-US" sz="4000" dirty="0">
                <a:latin typeface="Verdana" panose="020B0604030504040204" pitchFamily="34" charset="0"/>
                <a:ea typeface="Verdana" panose="020B0604030504040204" pitchFamily="34" charset="0"/>
                <a:cs typeface="Verdana" panose="020B0604030504040204" pitchFamily="34" charset="0"/>
              </a:rPr>
            </a:br>
            <a:endParaRPr lang="en-US" dirty="0"/>
          </a:p>
        </p:txBody>
      </p:sp>
      <p:pic>
        <p:nvPicPr>
          <p:cNvPr id="4" name="Picture 5">
            <a:extLst>
              <a:ext uri="{FF2B5EF4-FFF2-40B4-BE49-F238E27FC236}">
                <a16:creationId xmlns:a16="http://schemas.microsoft.com/office/drawing/2014/main" id="{73DDC2AB-2804-40BD-B5DA-A20E6A5662D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44928" y="788602"/>
            <a:ext cx="4227672" cy="513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a:extLst>
              <a:ext uri="{FF2B5EF4-FFF2-40B4-BE49-F238E27FC236}">
                <a16:creationId xmlns:a16="http://schemas.microsoft.com/office/drawing/2014/main" id="{9B54992F-C673-4DC8-A664-58F403DD3130}"/>
              </a:ext>
            </a:extLst>
          </p:cNvPr>
          <p:cNvSpPr txBox="1">
            <a:spLocks/>
          </p:cNvSpPr>
          <p:nvPr/>
        </p:nvSpPr>
        <p:spPr bwMode="auto">
          <a:xfrm>
            <a:off x="457200" y="1569374"/>
            <a:ext cx="8968740" cy="749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Blip>
                <a:blip r:embed="rId4"/>
              </a:buBlip>
              <a:defRPr sz="2800">
                <a:solidFill>
                  <a:schemeClr val="tx1"/>
                </a:solidFill>
                <a:latin typeface="Verdana" panose="020B0604030504040204" pitchFamily="34" charset="0"/>
              </a:defRPr>
            </a:lvl2pPr>
            <a:lvl3pPr marL="1143000" indent="-228600">
              <a:spcBef>
                <a:spcPct val="20000"/>
              </a:spcBef>
              <a:buBlip>
                <a:blip r:embed="rId4"/>
              </a:buBlip>
              <a:defRPr sz="2400">
                <a:solidFill>
                  <a:schemeClr val="tx1"/>
                </a:solidFill>
                <a:latin typeface="Verdana" panose="020B0604030504040204" pitchFamily="34" charset="0"/>
              </a:defRPr>
            </a:lvl3pPr>
            <a:lvl4pPr marL="1600200" indent="-228600">
              <a:spcBef>
                <a:spcPct val="20000"/>
              </a:spcBef>
              <a:buBlip>
                <a:blip r:embed="rId4"/>
              </a:buBlip>
              <a:defRPr sz="2000">
                <a:solidFill>
                  <a:schemeClr val="tx1"/>
                </a:solidFill>
                <a:latin typeface="Verdana" panose="020B0604030504040204" pitchFamily="34" charset="0"/>
              </a:defRPr>
            </a:lvl4pPr>
            <a:lvl5pPr marL="2057400" indent="-228600">
              <a:spcBef>
                <a:spcPct val="20000"/>
              </a:spcBef>
              <a:buBlip>
                <a:blip r:embed="rId4"/>
              </a:buBlip>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Blip>
                <a:blip r:embed="rId4"/>
              </a:buBlip>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Blip>
                <a:blip r:embed="rId4"/>
              </a:buBlip>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Blip>
                <a:blip r:embed="rId4"/>
              </a:buBlip>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Blip>
                <a:blip r:embed="rId4"/>
              </a:buBlip>
              <a:defRPr sz="2000">
                <a:solidFill>
                  <a:schemeClr val="tx1"/>
                </a:solidFill>
                <a:latin typeface="Verdana" panose="020B0604030504040204" pitchFamily="34" charset="0"/>
              </a:defRPr>
            </a:lvl9pPr>
          </a:lstStyle>
          <a:p>
            <a:pPr>
              <a:buFontTx/>
              <a:buNone/>
            </a:pPr>
            <a:r>
              <a:rPr lang="en-US" altLang="en-US" sz="2000" b="1" u="sng" dirty="0">
                <a:latin typeface="+mj-lt"/>
              </a:rPr>
              <a:t>Derivative of the German word for “hunter”</a:t>
            </a:r>
          </a:p>
        </p:txBody>
      </p:sp>
      <p:sp>
        <p:nvSpPr>
          <p:cNvPr id="6" name="Rectangle 6">
            <a:extLst>
              <a:ext uri="{FF2B5EF4-FFF2-40B4-BE49-F238E27FC236}">
                <a16:creationId xmlns:a16="http://schemas.microsoft.com/office/drawing/2014/main" id="{AB96D2F3-A6B7-49B7-9E21-098D7CBB71AB}"/>
              </a:ext>
            </a:extLst>
          </p:cNvPr>
          <p:cNvSpPr>
            <a:spLocks noChangeArrowheads="1"/>
          </p:cNvSpPr>
          <p:nvPr/>
        </p:nvSpPr>
        <p:spPr bwMode="auto">
          <a:xfrm>
            <a:off x="381000" y="2422987"/>
            <a:ext cx="4648200" cy="377641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Blip>
                <a:blip r:embed="rId4"/>
              </a:buBlip>
              <a:defRPr sz="2800">
                <a:solidFill>
                  <a:schemeClr val="tx1"/>
                </a:solidFill>
                <a:latin typeface="Verdana" panose="020B0604030504040204" pitchFamily="34" charset="0"/>
              </a:defRPr>
            </a:lvl2pPr>
            <a:lvl3pPr marL="1143000" indent="-228600">
              <a:spcBef>
                <a:spcPct val="20000"/>
              </a:spcBef>
              <a:buBlip>
                <a:blip r:embed="rId4"/>
              </a:buBlip>
              <a:defRPr sz="2400">
                <a:solidFill>
                  <a:schemeClr val="tx1"/>
                </a:solidFill>
                <a:latin typeface="Verdana" panose="020B0604030504040204" pitchFamily="34" charset="0"/>
              </a:defRPr>
            </a:lvl3pPr>
            <a:lvl4pPr marL="1600200" indent="-228600">
              <a:spcBef>
                <a:spcPct val="20000"/>
              </a:spcBef>
              <a:buBlip>
                <a:blip r:embed="rId4"/>
              </a:buBlip>
              <a:defRPr sz="2000">
                <a:solidFill>
                  <a:schemeClr val="tx1"/>
                </a:solidFill>
                <a:latin typeface="Verdana" panose="020B0604030504040204" pitchFamily="34" charset="0"/>
              </a:defRPr>
            </a:lvl4pPr>
            <a:lvl5pPr marL="2057400" indent="-228600">
              <a:spcBef>
                <a:spcPct val="20000"/>
              </a:spcBef>
              <a:buBlip>
                <a:blip r:embed="rId4"/>
              </a:buBlip>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Blip>
                <a:blip r:embed="rId4"/>
              </a:buBlip>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Blip>
                <a:blip r:embed="rId4"/>
              </a:buBlip>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Blip>
                <a:blip r:embed="rId4"/>
              </a:buBlip>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Blip>
                <a:blip r:embed="rId4"/>
              </a:buBlip>
              <a:defRPr sz="2000">
                <a:solidFill>
                  <a:schemeClr val="tx1"/>
                </a:solidFill>
                <a:latin typeface="Verdana" panose="020B0604030504040204" pitchFamily="34" charset="0"/>
              </a:defRPr>
            </a:lvl9pPr>
          </a:lstStyle>
          <a:p>
            <a:pPr>
              <a:spcBef>
                <a:spcPct val="0"/>
              </a:spcBef>
              <a:buFontTx/>
              <a:buNone/>
            </a:pPr>
            <a:r>
              <a:rPr lang="en-US" altLang="en-US" sz="1600" b="1" dirty="0">
                <a:latin typeface="+mj-lt"/>
              </a:rPr>
              <a:t>SOURCING DIRECTOR: STRATEGIC SOURCING SOFTWARE</a:t>
            </a:r>
          </a:p>
          <a:p>
            <a:pPr>
              <a:spcBef>
                <a:spcPct val="0"/>
              </a:spcBef>
              <a:buFontTx/>
              <a:buNone/>
            </a:pPr>
            <a:endParaRPr lang="en-US" altLang="en-US" sz="1600" b="1" dirty="0">
              <a:latin typeface="+mj-lt"/>
            </a:endParaRPr>
          </a:p>
          <a:p>
            <a:pPr marL="285750" indent="-285750">
              <a:spcBef>
                <a:spcPct val="0"/>
              </a:spcBef>
            </a:pPr>
            <a:r>
              <a:rPr lang="en-US" altLang="en-US" sz="1600" dirty="0">
                <a:latin typeface="+mj-lt"/>
              </a:rPr>
              <a:t>Sourcing Director helps you create events, manage bids, and award contracts automatically.</a:t>
            </a:r>
          </a:p>
          <a:p>
            <a:pPr marL="285750" indent="-285750">
              <a:spcBef>
                <a:spcPct val="0"/>
              </a:spcBef>
            </a:pPr>
            <a:endParaRPr lang="en-US" altLang="en-US" sz="1600" dirty="0">
              <a:latin typeface="+mj-lt"/>
            </a:endParaRPr>
          </a:p>
          <a:p>
            <a:pPr marL="285750" indent="-285750">
              <a:spcBef>
                <a:spcPct val="0"/>
              </a:spcBef>
            </a:pPr>
            <a:r>
              <a:rPr lang="en-US" altLang="en-US" sz="1600" dirty="0">
                <a:latin typeface="+mj-lt"/>
              </a:rPr>
              <a:t>An intuitive wizard-driven interface</a:t>
            </a:r>
          </a:p>
          <a:p>
            <a:pPr>
              <a:spcBef>
                <a:spcPct val="0"/>
              </a:spcBef>
            </a:pPr>
            <a:endParaRPr lang="en-US" altLang="en-US" sz="1600" dirty="0">
              <a:latin typeface="+mj-lt"/>
            </a:endParaRPr>
          </a:p>
          <a:p>
            <a:pPr marL="285750" indent="-285750">
              <a:spcBef>
                <a:spcPct val="0"/>
              </a:spcBef>
            </a:pPr>
            <a:r>
              <a:rPr lang="en-US" altLang="en-US" sz="1600" dirty="0">
                <a:latin typeface="+mj-lt"/>
              </a:rPr>
              <a:t>Configurable workflows, RFx templates, and content libraries</a:t>
            </a:r>
          </a:p>
          <a:p>
            <a:pPr>
              <a:spcBef>
                <a:spcPct val="0"/>
              </a:spcBef>
            </a:pPr>
            <a:endParaRPr lang="en-US" altLang="en-US" sz="1600" dirty="0">
              <a:latin typeface="+mj-lt"/>
            </a:endParaRPr>
          </a:p>
          <a:p>
            <a:pPr marL="285750" indent="-285750">
              <a:spcBef>
                <a:spcPct val="0"/>
              </a:spcBef>
            </a:pPr>
            <a:r>
              <a:rPr lang="en-US" altLang="en-US" sz="1600" dirty="0">
                <a:latin typeface="+mj-lt"/>
              </a:rPr>
              <a:t>We will use it for RFP’s, RFQ’s, and RFI’s</a:t>
            </a:r>
          </a:p>
          <a:p>
            <a:pPr>
              <a:spcBef>
                <a:spcPct val="0"/>
              </a:spcBef>
            </a:pPr>
            <a:endParaRPr lang="en-US" altLang="en-US" sz="1600" dirty="0">
              <a:latin typeface="+mj-lt"/>
            </a:endParaRPr>
          </a:p>
          <a:p>
            <a:pPr marL="285750" indent="-285750">
              <a:spcBef>
                <a:spcPct val="0"/>
              </a:spcBef>
            </a:pPr>
            <a:r>
              <a:rPr lang="en-US" altLang="en-US" sz="1600" dirty="0">
                <a:latin typeface="+mj-lt"/>
              </a:rPr>
              <a:t>Self-service access for suppliers</a:t>
            </a:r>
          </a:p>
          <a:p>
            <a:pPr>
              <a:spcBef>
                <a:spcPct val="0"/>
              </a:spcBef>
              <a:buFontTx/>
              <a:buNone/>
            </a:pPr>
            <a:endParaRPr lang="en-US" altLang="en-US" sz="1540" dirty="0">
              <a:latin typeface="Arial" panose="020B0604020202020204" pitchFamily="34" charset="0"/>
            </a:endParaRPr>
          </a:p>
        </p:txBody>
      </p:sp>
      <p:sp>
        <p:nvSpPr>
          <p:cNvPr id="7" name="Rectangle 7">
            <a:extLst>
              <a:ext uri="{FF2B5EF4-FFF2-40B4-BE49-F238E27FC236}">
                <a16:creationId xmlns:a16="http://schemas.microsoft.com/office/drawing/2014/main" id="{5AA68DD9-DB00-4894-B179-41CCBA75D4A5}"/>
              </a:ext>
            </a:extLst>
          </p:cNvPr>
          <p:cNvSpPr>
            <a:spLocks noChangeArrowheads="1"/>
          </p:cNvSpPr>
          <p:nvPr/>
        </p:nvSpPr>
        <p:spPr bwMode="auto">
          <a:xfrm>
            <a:off x="5181601" y="2407574"/>
            <a:ext cx="4495800" cy="376718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Blip>
                <a:blip r:embed="rId4"/>
              </a:buBlip>
              <a:defRPr sz="2800">
                <a:solidFill>
                  <a:schemeClr val="tx1"/>
                </a:solidFill>
                <a:latin typeface="Verdana" panose="020B0604030504040204" pitchFamily="34" charset="0"/>
              </a:defRPr>
            </a:lvl2pPr>
            <a:lvl3pPr marL="1143000" indent="-228600">
              <a:spcBef>
                <a:spcPct val="20000"/>
              </a:spcBef>
              <a:buBlip>
                <a:blip r:embed="rId4"/>
              </a:buBlip>
              <a:defRPr sz="2400">
                <a:solidFill>
                  <a:schemeClr val="tx1"/>
                </a:solidFill>
                <a:latin typeface="Verdana" panose="020B0604030504040204" pitchFamily="34" charset="0"/>
              </a:defRPr>
            </a:lvl3pPr>
            <a:lvl4pPr marL="1600200" indent="-228600">
              <a:spcBef>
                <a:spcPct val="20000"/>
              </a:spcBef>
              <a:buBlip>
                <a:blip r:embed="rId4"/>
              </a:buBlip>
              <a:defRPr sz="2000">
                <a:solidFill>
                  <a:schemeClr val="tx1"/>
                </a:solidFill>
                <a:latin typeface="Verdana" panose="020B0604030504040204" pitchFamily="34" charset="0"/>
              </a:defRPr>
            </a:lvl4pPr>
            <a:lvl5pPr marL="2057400" indent="-228600">
              <a:spcBef>
                <a:spcPct val="20000"/>
              </a:spcBef>
              <a:buBlip>
                <a:blip r:embed="rId4"/>
              </a:buBlip>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Blip>
                <a:blip r:embed="rId4"/>
              </a:buBlip>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Blip>
                <a:blip r:embed="rId4"/>
              </a:buBlip>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Blip>
                <a:blip r:embed="rId4"/>
              </a:buBlip>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Blip>
                <a:blip r:embed="rId4"/>
              </a:buBlip>
              <a:defRPr sz="2000">
                <a:solidFill>
                  <a:schemeClr val="tx1"/>
                </a:solidFill>
                <a:latin typeface="Verdana" panose="020B0604030504040204" pitchFamily="34" charset="0"/>
              </a:defRPr>
            </a:lvl9pPr>
          </a:lstStyle>
          <a:p>
            <a:pPr>
              <a:spcBef>
                <a:spcPct val="0"/>
              </a:spcBef>
              <a:buFontTx/>
              <a:buNone/>
            </a:pPr>
            <a:r>
              <a:rPr lang="en-US" altLang="en-US" sz="1600" b="1" dirty="0">
                <a:latin typeface="+mj-lt"/>
              </a:rPr>
              <a:t>TOTAL SUPPLIER MANAGER: VENDOR MANAGEMENT SOFTWARE</a:t>
            </a:r>
          </a:p>
          <a:p>
            <a:pPr>
              <a:spcBef>
                <a:spcPct val="0"/>
              </a:spcBef>
              <a:buFontTx/>
              <a:buNone/>
            </a:pPr>
            <a:endParaRPr lang="en-US" altLang="en-US" sz="1600" dirty="0">
              <a:latin typeface="+mj-lt"/>
            </a:endParaRPr>
          </a:p>
          <a:p>
            <a:pPr>
              <a:spcBef>
                <a:spcPct val="0"/>
              </a:spcBef>
              <a:buFontTx/>
              <a:buNone/>
            </a:pPr>
            <a:r>
              <a:rPr lang="en-US" altLang="en-US" sz="1600" dirty="0">
                <a:latin typeface="+mj-lt"/>
              </a:rPr>
              <a:t>TSM automates supplier management from discovery and information gathering through registration, qualification, and selection.</a:t>
            </a:r>
          </a:p>
          <a:p>
            <a:pPr>
              <a:spcBef>
                <a:spcPct val="0"/>
              </a:spcBef>
              <a:buFontTx/>
              <a:buNone/>
            </a:pPr>
            <a:endParaRPr lang="en-US" altLang="en-US" sz="1600" dirty="0">
              <a:latin typeface="+mj-lt"/>
            </a:endParaRPr>
          </a:p>
          <a:p>
            <a:pPr marL="285750" indent="-285750">
              <a:spcBef>
                <a:spcPct val="0"/>
              </a:spcBef>
            </a:pPr>
            <a:r>
              <a:rPr lang="en-US" altLang="en-US" sz="1600" dirty="0">
                <a:latin typeface="+mj-lt"/>
              </a:rPr>
              <a:t>Web-based, centralized repository</a:t>
            </a:r>
          </a:p>
          <a:p>
            <a:pPr>
              <a:spcBef>
                <a:spcPct val="0"/>
              </a:spcBef>
            </a:pPr>
            <a:endParaRPr lang="en-US" altLang="en-US" sz="1600" dirty="0">
              <a:latin typeface="+mj-lt"/>
            </a:endParaRPr>
          </a:p>
          <a:p>
            <a:pPr marL="285750" indent="-285750">
              <a:spcBef>
                <a:spcPct val="0"/>
              </a:spcBef>
            </a:pPr>
            <a:r>
              <a:rPr lang="en-US" altLang="en-US" sz="1600" dirty="0">
                <a:latin typeface="+mj-lt"/>
              </a:rPr>
              <a:t>New ITQ Portal and pre-qualification process</a:t>
            </a:r>
          </a:p>
          <a:p>
            <a:pPr>
              <a:spcBef>
                <a:spcPct val="0"/>
              </a:spcBef>
            </a:pPr>
            <a:endParaRPr lang="en-US" altLang="en-US" sz="1600" dirty="0">
              <a:latin typeface="+mj-lt"/>
            </a:endParaRPr>
          </a:p>
          <a:p>
            <a:pPr marL="285750" indent="-285750">
              <a:spcBef>
                <a:spcPct val="0"/>
              </a:spcBef>
            </a:pPr>
            <a:r>
              <a:rPr lang="en-US" altLang="en-US" sz="1600" dirty="0">
                <a:latin typeface="+mj-lt"/>
              </a:rPr>
              <a:t>Automated communications and supplier self-service on-boarding</a:t>
            </a:r>
          </a:p>
          <a:p>
            <a:pPr>
              <a:spcBef>
                <a:spcPct val="0"/>
              </a:spcBef>
            </a:pPr>
            <a:endParaRPr lang="en-US" altLang="en-US" sz="1540" dirty="0">
              <a:latin typeface="Arial" panose="020B0604020202020204" pitchFamily="34" charset="0"/>
            </a:endParaRPr>
          </a:p>
          <a:p>
            <a:pPr>
              <a:spcBef>
                <a:spcPct val="0"/>
              </a:spcBef>
            </a:pPr>
            <a:endParaRPr lang="en-US" altLang="en-US" sz="1540" dirty="0">
              <a:latin typeface="Arial" panose="020B0604020202020204" pitchFamily="34" charset="0"/>
            </a:endParaRPr>
          </a:p>
        </p:txBody>
      </p:sp>
    </p:spTree>
    <p:extLst>
      <p:ext uri="{BB962C8B-B14F-4D97-AF65-F5344CB8AC3E}">
        <p14:creationId xmlns:p14="http://schemas.microsoft.com/office/powerpoint/2010/main" val="4009991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7E327-B124-4FB4-95B2-89E75CE31CFC}"/>
              </a:ext>
            </a:extLst>
          </p:cNvPr>
          <p:cNvSpPr>
            <a:spLocks noGrp="1"/>
          </p:cNvSpPr>
          <p:nvPr>
            <p:ph type="title"/>
          </p:nvPr>
        </p:nvSpPr>
        <p:spPr>
          <a:xfrm>
            <a:off x="764540" y="692422"/>
            <a:ext cx="8529319" cy="1169551"/>
          </a:xfrm>
        </p:spPr>
        <p:txBody>
          <a:bodyPr/>
          <a:lstStyle/>
          <a:p>
            <a:r>
              <a:rPr lang="en-US" dirty="0"/>
              <a:t>Jaggaer Update</a:t>
            </a:r>
            <a:br>
              <a:rPr lang="en-US" dirty="0"/>
            </a:br>
            <a:endParaRPr lang="en-US" dirty="0"/>
          </a:p>
        </p:txBody>
      </p:sp>
      <p:sp>
        <p:nvSpPr>
          <p:cNvPr id="3" name="Text Placeholder 2">
            <a:extLst>
              <a:ext uri="{FF2B5EF4-FFF2-40B4-BE49-F238E27FC236}">
                <a16:creationId xmlns:a16="http://schemas.microsoft.com/office/drawing/2014/main" id="{41F3AC67-DB8D-4B61-8D08-A00C8C17FA6E}"/>
              </a:ext>
            </a:extLst>
          </p:cNvPr>
          <p:cNvSpPr>
            <a:spLocks noGrp="1"/>
          </p:cNvSpPr>
          <p:nvPr>
            <p:ph type="body" idx="1"/>
          </p:nvPr>
        </p:nvSpPr>
        <p:spPr>
          <a:xfrm>
            <a:off x="596899" y="1981200"/>
            <a:ext cx="8864600" cy="4431983"/>
          </a:xfrm>
        </p:spPr>
        <p:txBody>
          <a:bodyPr/>
          <a:lstStyle/>
          <a:p>
            <a:pPr marL="314325" indent="-314325">
              <a:spcBef>
                <a:spcPct val="0"/>
              </a:spcBef>
              <a:buFont typeface="Arial" panose="020B0604020202020204" pitchFamily="34" charset="0"/>
              <a:buChar char="•"/>
              <a:defRPr/>
            </a:pPr>
            <a:r>
              <a:rPr lang="en-US" altLang="en-US" dirty="0"/>
              <a:t>ITQ/RFQ training is in process – 152 trained to date</a:t>
            </a:r>
          </a:p>
          <a:p>
            <a:pPr marL="314325" indent="-314325">
              <a:spcBef>
                <a:spcPct val="0"/>
              </a:spcBef>
              <a:buFont typeface="Arial" panose="020B0604020202020204" pitchFamily="34" charset="0"/>
              <a:buChar char="•"/>
              <a:defRPr/>
            </a:pPr>
            <a:endParaRPr lang="en-US" altLang="en-US" dirty="0"/>
          </a:p>
          <a:p>
            <a:pPr marL="314325" indent="-314325">
              <a:spcBef>
                <a:spcPct val="0"/>
              </a:spcBef>
              <a:buFont typeface="Arial" panose="020B0604020202020204" pitchFamily="34" charset="0"/>
              <a:buChar char="•"/>
              <a:defRPr/>
            </a:pPr>
            <a:r>
              <a:rPr lang="en-US" altLang="en-US" dirty="0"/>
              <a:t>RFP Training will begin in November – 79 scheduled to attend, but more are scheduling each day.  Training dates are 11/8, 11/9, 11/14, 11/15, and 11/16 with more to be scheduled in December</a:t>
            </a:r>
          </a:p>
          <a:p>
            <a:pPr marL="285750" indent="-285750">
              <a:spcBef>
                <a:spcPct val="0"/>
              </a:spcBef>
              <a:buFont typeface="Arial" panose="020B0604020202020204" pitchFamily="34" charset="0"/>
              <a:buChar char="•"/>
              <a:defRPr/>
            </a:pPr>
            <a:endParaRPr lang="en-US" altLang="en-US" dirty="0"/>
          </a:p>
          <a:p>
            <a:pPr marL="314325" indent="-314325">
              <a:spcBef>
                <a:spcPct val="0"/>
              </a:spcBef>
              <a:buFont typeface="Arial" panose="020B0604020202020204" pitchFamily="34" charset="0"/>
              <a:buChar char="•"/>
              <a:defRPr/>
            </a:pPr>
            <a:r>
              <a:rPr lang="en-US" altLang="en-US" dirty="0"/>
              <a:t>RFQ and RFP templates in Jaggaer</a:t>
            </a:r>
          </a:p>
          <a:p>
            <a:pPr marL="314325" indent="-314325">
              <a:spcBef>
                <a:spcPct val="0"/>
              </a:spcBef>
              <a:buFont typeface="Arial" panose="020B0604020202020204" pitchFamily="34" charset="0"/>
              <a:buChar char="•"/>
              <a:defRPr/>
            </a:pPr>
            <a:endParaRPr lang="en-US" altLang="en-US" dirty="0"/>
          </a:p>
          <a:p>
            <a:pPr marL="314325" indent="-314325">
              <a:spcBef>
                <a:spcPct val="0"/>
              </a:spcBef>
              <a:buFont typeface="Arial" panose="020B0604020202020204" pitchFamily="34" charset="0"/>
              <a:buChar char="•"/>
              <a:defRPr/>
            </a:pPr>
            <a:r>
              <a:rPr lang="en-US" altLang="en-US" dirty="0"/>
              <a:t>5 RFP’s and 12 RFQ’s published in Jaggaer to date</a:t>
            </a:r>
          </a:p>
          <a:p>
            <a:pPr marL="314325" indent="-314325">
              <a:spcBef>
                <a:spcPct val="0"/>
              </a:spcBef>
              <a:buFont typeface="Arial" panose="020B0604020202020204" pitchFamily="34" charset="0"/>
              <a:buChar char="•"/>
              <a:defRPr/>
            </a:pPr>
            <a:endParaRPr lang="en-US" altLang="en-US" dirty="0"/>
          </a:p>
          <a:p>
            <a:pPr marL="314325" indent="-314325">
              <a:spcBef>
                <a:spcPct val="0"/>
              </a:spcBef>
              <a:buFont typeface="Arial" panose="020B0604020202020204" pitchFamily="34" charset="0"/>
              <a:buChar char="•"/>
              <a:defRPr/>
            </a:pPr>
            <a:r>
              <a:rPr lang="en-US" altLang="en-US" dirty="0"/>
              <a:t>Over 200 COPA users are set up in Jaggaer</a:t>
            </a:r>
          </a:p>
          <a:p>
            <a:pPr marL="285750" indent="-285750">
              <a:spcBef>
                <a:spcPct val="0"/>
              </a:spcBef>
              <a:buFont typeface="Arial" panose="020B0604020202020204" pitchFamily="34" charset="0"/>
              <a:buChar char="•"/>
              <a:defRPr/>
            </a:pPr>
            <a:endParaRPr lang="en-US" altLang="en-US" dirty="0"/>
          </a:p>
          <a:p>
            <a:pPr marL="314325" indent="-314325">
              <a:spcBef>
                <a:spcPct val="0"/>
              </a:spcBef>
              <a:buFont typeface="Arial" panose="020B0604020202020204" pitchFamily="34" charset="0"/>
              <a:buChar char="•"/>
              <a:defRPr/>
            </a:pPr>
            <a:r>
              <a:rPr lang="en-US" altLang="en-US" dirty="0"/>
              <a:t>5,860 COPA suppliers in Jaggaer – 3,729 are small/small diverse businesses</a:t>
            </a:r>
          </a:p>
          <a:p>
            <a:pPr marL="314325" indent="-314325">
              <a:spcBef>
                <a:spcPct val="0"/>
              </a:spcBef>
              <a:defRPr/>
            </a:pPr>
            <a:endParaRPr lang="en-US" altLang="en-US" dirty="0"/>
          </a:p>
          <a:p>
            <a:pPr>
              <a:spcBef>
                <a:spcPct val="0"/>
              </a:spcBef>
              <a:buFontTx/>
              <a:buNone/>
              <a:defRPr/>
            </a:pPr>
            <a:r>
              <a:rPr lang="en-US" altLang="en-US" dirty="0"/>
              <a:t>Note: We did not wait to pilot only in DGS before rolling out to agencies, so user feedback to DGS team is important.  The tool is configurable, so we can make changes as needed.  </a:t>
            </a:r>
          </a:p>
        </p:txBody>
      </p:sp>
    </p:spTree>
    <p:extLst>
      <p:ext uri="{BB962C8B-B14F-4D97-AF65-F5344CB8AC3E}">
        <p14:creationId xmlns:p14="http://schemas.microsoft.com/office/powerpoint/2010/main" val="5657909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BFC9C9-01B4-41F2-A03B-E65DAF6B92AB}"/>
              </a:ext>
            </a:extLst>
          </p:cNvPr>
          <p:cNvSpPr txBox="1">
            <a:spLocks/>
          </p:cNvSpPr>
          <p:nvPr/>
        </p:nvSpPr>
        <p:spPr bwMode="auto">
          <a:xfrm>
            <a:off x="670560" y="2209800"/>
            <a:ext cx="8968740" cy="4072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ormAutofit/>
          </a:bodyPr>
          <a:lstStyle>
            <a:lvl1pPr algn="l" rtl="0" eaLnBrk="0" fontAlgn="base" hangingPunct="0">
              <a:spcBef>
                <a:spcPct val="0"/>
              </a:spcBef>
              <a:spcAft>
                <a:spcPct val="0"/>
              </a:spcAft>
              <a:defRPr sz="3800">
                <a:solidFill>
                  <a:schemeClr val="bg1"/>
                </a:solidFill>
                <a:latin typeface="+mj-lt"/>
                <a:ea typeface="+mj-ea"/>
                <a:cs typeface="+mj-cs"/>
              </a:defRPr>
            </a:lvl1pPr>
            <a:lvl2pPr algn="l" rtl="0" eaLnBrk="0" fontAlgn="base" hangingPunct="0">
              <a:spcBef>
                <a:spcPct val="0"/>
              </a:spcBef>
              <a:spcAft>
                <a:spcPct val="0"/>
              </a:spcAft>
              <a:defRPr sz="3800">
                <a:solidFill>
                  <a:schemeClr val="bg1"/>
                </a:solidFill>
                <a:latin typeface="Verdana" pitchFamily="34" charset="0"/>
              </a:defRPr>
            </a:lvl2pPr>
            <a:lvl3pPr algn="l" rtl="0" eaLnBrk="0" fontAlgn="base" hangingPunct="0">
              <a:spcBef>
                <a:spcPct val="0"/>
              </a:spcBef>
              <a:spcAft>
                <a:spcPct val="0"/>
              </a:spcAft>
              <a:defRPr sz="3800">
                <a:solidFill>
                  <a:schemeClr val="bg1"/>
                </a:solidFill>
                <a:latin typeface="Verdana" pitchFamily="34" charset="0"/>
              </a:defRPr>
            </a:lvl3pPr>
            <a:lvl4pPr algn="l" rtl="0" eaLnBrk="0" fontAlgn="base" hangingPunct="0">
              <a:spcBef>
                <a:spcPct val="0"/>
              </a:spcBef>
              <a:spcAft>
                <a:spcPct val="0"/>
              </a:spcAft>
              <a:defRPr sz="3800">
                <a:solidFill>
                  <a:schemeClr val="bg1"/>
                </a:solidFill>
                <a:latin typeface="Verdana" pitchFamily="34" charset="0"/>
              </a:defRPr>
            </a:lvl4pPr>
            <a:lvl5pPr algn="l" rtl="0" eaLnBrk="0" fontAlgn="base" hangingPunct="0">
              <a:spcBef>
                <a:spcPct val="0"/>
              </a:spcBef>
              <a:spcAft>
                <a:spcPct val="0"/>
              </a:spcAft>
              <a:defRPr sz="3800">
                <a:solidFill>
                  <a:schemeClr val="bg1"/>
                </a:solidFill>
                <a:latin typeface="Verdana" pitchFamily="34" charset="0"/>
              </a:defRPr>
            </a:lvl5pPr>
            <a:lvl6pPr marL="457200" algn="l" rtl="0" fontAlgn="base">
              <a:spcBef>
                <a:spcPct val="0"/>
              </a:spcBef>
              <a:spcAft>
                <a:spcPct val="0"/>
              </a:spcAft>
              <a:defRPr sz="3800">
                <a:solidFill>
                  <a:schemeClr val="bg1"/>
                </a:solidFill>
                <a:latin typeface="Verdana" pitchFamily="34" charset="0"/>
              </a:defRPr>
            </a:lvl6pPr>
            <a:lvl7pPr marL="914400" algn="l" rtl="0" fontAlgn="base">
              <a:spcBef>
                <a:spcPct val="0"/>
              </a:spcBef>
              <a:spcAft>
                <a:spcPct val="0"/>
              </a:spcAft>
              <a:defRPr sz="3800">
                <a:solidFill>
                  <a:schemeClr val="bg1"/>
                </a:solidFill>
                <a:latin typeface="Verdana" pitchFamily="34" charset="0"/>
              </a:defRPr>
            </a:lvl7pPr>
            <a:lvl8pPr marL="1371600" algn="l" rtl="0" fontAlgn="base">
              <a:spcBef>
                <a:spcPct val="0"/>
              </a:spcBef>
              <a:spcAft>
                <a:spcPct val="0"/>
              </a:spcAft>
              <a:defRPr sz="3800">
                <a:solidFill>
                  <a:schemeClr val="bg1"/>
                </a:solidFill>
                <a:latin typeface="Verdana" pitchFamily="34" charset="0"/>
              </a:defRPr>
            </a:lvl8pPr>
            <a:lvl9pPr marL="1828800" algn="l" rtl="0" fontAlgn="base">
              <a:spcBef>
                <a:spcPct val="0"/>
              </a:spcBef>
              <a:spcAft>
                <a:spcPct val="0"/>
              </a:spcAft>
              <a:defRPr sz="3800">
                <a:solidFill>
                  <a:schemeClr val="bg1"/>
                </a:solidFill>
                <a:latin typeface="Verdana" pitchFamily="34" charset="0"/>
              </a:defRPr>
            </a:lvl9pPr>
          </a:lstStyle>
          <a:p>
            <a:pPr algn="ctr">
              <a:defRPr/>
            </a:pPr>
            <a:r>
              <a:rPr lang="en-US" sz="3200" b="1" i="1" kern="0" dirty="0">
                <a:solidFill>
                  <a:schemeClr val="tx1"/>
                </a:solidFill>
                <a:latin typeface="Verdana" panose="020B0604030504040204" pitchFamily="34" charset="0"/>
                <a:ea typeface="Verdana" panose="020B0604030504040204" pitchFamily="34" charset="0"/>
                <a:cs typeface="Verdana" panose="020B0604030504040204" pitchFamily="34" charset="0"/>
              </a:rPr>
              <a:t>BDISBO Small Business Programs</a:t>
            </a:r>
          </a:p>
        </p:txBody>
      </p:sp>
    </p:spTree>
    <p:extLst>
      <p:ext uri="{BB962C8B-B14F-4D97-AF65-F5344CB8AC3E}">
        <p14:creationId xmlns:p14="http://schemas.microsoft.com/office/powerpoint/2010/main" val="14975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1E03A-2C15-4018-8A65-6429B09A8A73}"/>
              </a:ext>
            </a:extLst>
          </p:cNvPr>
          <p:cNvSpPr>
            <a:spLocks noGrp="1"/>
          </p:cNvSpPr>
          <p:nvPr>
            <p:ph type="title"/>
          </p:nvPr>
        </p:nvSpPr>
        <p:spPr>
          <a:xfrm>
            <a:off x="764540" y="692422"/>
            <a:ext cx="8529319" cy="430887"/>
          </a:xfrm>
        </p:spPr>
        <p:txBody>
          <a:bodyPr/>
          <a:lstStyle/>
          <a:p>
            <a:r>
              <a:rPr lang="en-US" sz="2800" dirty="0"/>
              <a:t>Small Business Self-Certification Requirements</a:t>
            </a:r>
          </a:p>
        </p:txBody>
      </p:sp>
      <p:sp>
        <p:nvSpPr>
          <p:cNvPr id="3" name="Text Placeholder 2">
            <a:extLst>
              <a:ext uri="{FF2B5EF4-FFF2-40B4-BE49-F238E27FC236}">
                <a16:creationId xmlns:a16="http://schemas.microsoft.com/office/drawing/2014/main" id="{2A7A508C-1DC6-4981-B2E2-2EDDF288F548}"/>
              </a:ext>
            </a:extLst>
          </p:cNvPr>
          <p:cNvSpPr>
            <a:spLocks noGrp="1"/>
          </p:cNvSpPr>
          <p:nvPr>
            <p:ph type="body" idx="1"/>
          </p:nvPr>
        </p:nvSpPr>
        <p:spPr>
          <a:xfrm>
            <a:off x="596900" y="1940561"/>
            <a:ext cx="8864600" cy="2495555"/>
          </a:xfrm>
        </p:spPr>
        <p:txBody>
          <a:bodyPr/>
          <a:lstStyle/>
          <a:p>
            <a:pPr marL="377190" indent="-377190" algn="l">
              <a:spcAft>
                <a:spcPts val="1320"/>
              </a:spcAft>
              <a:buFont typeface="Wingdings" panose="05000000000000000000" pitchFamily="2" charset="2"/>
              <a:buChar char="Ø"/>
            </a:pPr>
            <a:r>
              <a:rPr lang="en-US" altLang="en-US" dirty="0"/>
              <a:t>For profit United States business</a:t>
            </a:r>
          </a:p>
          <a:p>
            <a:pPr marL="377190" indent="-377190" algn="l">
              <a:spcAft>
                <a:spcPts val="1320"/>
              </a:spcAft>
              <a:buFont typeface="Wingdings" panose="05000000000000000000" pitchFamily="2" charset="2"/>
              <a:buChar char="Ø"/>
            </a:pPr>
            <a:r>
              <a:rPr lang="en-US" altLang="en-US" dirty="0"/>
              <a:t>Independently owned</a:t>
            </a:r>
          </a:p>
          <a:p>
            <a:pPr marL="377190" indent="-377190" algn="l">
              <a:spcAft>
                <a:spcPts val="1320"/>
              </a:spcAft>
              <a:buFont typeface="Wingdings" panose="05000000000000000000" pitchFamily="2" charset="2"/>
              <a:buChar char="Ø"/>
            </a:pPr>
            <a:r>
              <a:rPr lang="en-US" altLang="en-US" dirty="0"/>
              <a:t>Not dominant in its field of operation</a:t>
            </a:r>
          </a:p>
          <a:p>
            <a:pPr marL="377190" indent="-377190" algn="l">
              <a:spcAft>
                <a:spcPts val="1320"/>
              </a:spcAft>
              <a:buFont typeface="Wingdings" panose="05000000000000000000" pitchFamily="2" charset="2"/>
              <a:buChar char="Ø"/>
            </a:pPr>
            <a:r>
              <a:rPr lang="en-US" altLang="en-US" dirty="0"/>
              <a:t>No more than 100 Full-Time Equivalent (FTE) employees</a:t>
            </a:r>
          </a:p>
          <a:p>
            <a:pPr marL="377190" indent="-377190" algn="l">
              <a:spcAft>
                <a:spcPts val="1320"/>
              </a:spcAft>
              <a:buFont typeface="Wingdings" panose="05000000000000000000" pitchFamily="2" charset="2"/>
              <a:buChar char="Ø"/>
            </a:pPr>
            <a:r>
              <a:rPr lang="en-US" altLang="en-US" dirty="0"/>
              <a:t>Earns no more than a maximum 3-year Average Gross Sales depending on Business Type</a:t>
            </a:r>
          </a:p>
          <a:p>
            <a:endParaRPr lang="en-US" dirty="0"/>
          </a:p>
        </p:txBody>
      </p:sp>
      <p:graphicFrame>
        <p:nvGraphicFramePr>
          <p:cNvPr id="4" name="Table 3">
            <a:extLst>
              <a:ext uri="{FF2B5EF4-FFF2-40B4-BE49-F238E27FC236}">
                <a16:creationId xmlns:a16="http://schemas.microsoft.com/office/drawing/2014/main" id="{FEAE7C03-6C4B-4086-9D9D-676887859DD7}"/>
              </a:ext>
            </a:extLst>
          </p:cNvPr>
          <p:cNvGraphicFramePr>
            <a:graphicFrameLocks noGrp="1"/>
          </p:cNvGraphicFramePr>
          <p:nvPr>
            <p:extLst>
              <p:ext uri="{D42A27DB-BD31-4B8C-83A1-F6EECF244321}">
                <p14:modId xmlns:p14="http://schemas.microsoft.com/office/powerpoint/2010/main" val="2672119835"/>
              </p:ext>
            </p:extLst>
          </p:nvPr>
        </p:nvGraphicFramePr>
        <p:xfrm>
          <a:off x="914399" y="4187688"/>
          <a:ext cx="8379459" cy="1437640"/>
        </p:xfrm>
        <a:graphic>
          <a:graphicData uri="http://schemas.openxmlformats.org/drawingml/2006/table">
            <a:tbl>
              <a:tblPr firstRow="1" bandRow="1">
                <a:tableStyleId>{073A0DAA-6AF3-43AB-8588-CEC1D06C72B9}</a:tableStyleId>
              </a:tblPr>
              <a:tblGrid>
                <a:gridCol w="2793153">
                  <a:extLst>
                    <a:ext uri="{9D8B030D-6E8A-4147-A177-3AD203B41FA5}">
                      <a16:colId xmlns:a16="http://schemas.microsoft.com/office/drawing/2014/main" val="3308319481"/>
                    </a:ext>
                  </a:extLst>
                </a:gridCol>
                <a:gridCol w="2793153">
                  <a:extLst>
                    <a:ext uri="{9D8B030D-6E8A-4147-A177-3AD203B41FA5}">
                      <a16:colId xmlns:a16="http://schemas.microsoft.com/office/drawing/2014/main" val="1789323007"/>
                    </a:ext>
                  </a:extLst>
                </a:gridCol>
                <a:gridCol w="2793153">
                  <a:extLst>
                    <a:ext uri="{9D8B030D-6E8A-4147-A177-3AD203B41FA5}">
                      <a16:colId xmlns:a16="http://schemas.microsoft.com/office/drawing/2014/main" val="3074945685"/>
                    </a:ext>
                  </a:extLst>
                </a:gridCol>
              </a:tblGrid>
              <a:tr h="370840">
                <a:tc>
                  <a:txBody>
                    <a:bodyPr/>
                    <a:lstStyle/>
                    <a:p>
                      <a:r>
                        <a:rPr lang="en-US" sz="1600" dirty="0"/>
                        <a:t>$7 Million</a:t>
                      </a:r>
                    </a:p>
                  </a:txBody>
                  <a:tcPr/>
                </a:tc>
                <a:tc>
                  <a:txBody>
                    <a:bodyPr/>
                    <a:lstStyle/>
                    <a:p>
                      <a:r>
                        <a:rPr lang="en-US" sz="1600" dirty="0"/>
                        <a:t>$20 Million</a:t>
                      </a:r>
                    </a:p>
                  </a:txBody>
                  <a:tcPr/>
                </a:tc>
                <a:tc>
                  <a:txBody>
                    <a:bodyPr/>
                    <a:lstStyle/>
                    <a:p>
                      <a:r>
                        <a:rPr lang="en-US" sz="1600" dirty="0"/>
                        <a:t>$25 Million</a:t>
                      </a:r>
                    </a:p>
                  </a:txBody>
                  <a:tcPr/>
                </a:tc>
                <a:extLst>
                  <a:ext uri="{0D108BD9-81ED-4DB2-BD59-A6C34878D82A}">
                    <a16:rowId xmlns:a16="http://schemas.microsoft.com/office/drawing/2014/main" val="214282661"/>
                  </a:ext>
                </a:extLst>
              </a:tr>
              <a:tr h="370840">
                <a:tc>
                  <a:txBody>
                    <a:bodyPr/>
                    <a:lstStyle/>
                    <a:p>
                      <a:pPr marL="285750" indent="-285750">
                        <a:buFont typeface="Arial" panose="020B0604020202020204" pitchFamily="34" charset="0"/>
                        <a:buChar char="•"/>
                      </a:pPr>
                      <a:r>
                        <a:rPr lang="en-US" sz="1600" dirty="0"/>
                        <a:t>Building Design Services</a:t>
                      </a:r>
                    </a:p>
                  </a:txBody>
                  <a:tcPr/>
                </a:tc>
                <a:tc>
                  <a:txBody>
                    <a:bodyPr/>
                    <a:lstStyle/>
                    <a:p>
                      <a:pPr marL="285750" indent="-285750">
                        <a:buFont typeface="Arial" panose="020B0604020202020204" pitchFamily="34" charset="0"/>
                        <a:buChar char="•"/>
                      </a:pPr>
                      <a:r>
                        <a:rPr lang="en-US" sz="1600" dirty="0"/>
                        <a:t>Procurement Goods </a:t>
                      </a:r>
                    </a:p>
                    <a:p>
                      <a:pPr marL="285750" indent="-285750">
                        <a:buFont typeface="Arial" panose="020B0604020202020204" pitchFamily="34" charset="0"/>
                        <a:buChar char="•"/>
                      </a:pPr>
                      <a:r>
                        <a:rPr lang="en-US" sz="1600" dirty="0"/>
                        <a:t>Procurement Services</a:t>
                      </a:r>
                    </a:p>
                    <a:p>
                      <a:pPr marL="285750" indent="-285750">
                        <a:buFont typeface="Arial" panose="020B0604020202020204" pitchFamily="34" charset="0"/>
                        <a:buChar char="•"/>
                      </a:pPr>
                      <a:r>
                        <a:rPr lang="en-US" sz="1600" dirty="0"/>
                        <a:t>Construction Contractor &amp; Supplier</a:t>
                      </a:r>
                    </a:p>
                  </a:txBody>
                  <a:tcPr/>
                </a:tc>
                <a:tc>
                  <a:txBody>
                    <a:bodyPr/>
                    <a:lstStyle/>
                    <a:p>
                      <a:pPr marL="285750" indent="-285750">
                        <a:buFont typeface="Arial" panose="020B0604020202020204" pitchFamily="34" charset="0"/>
                        <a:buChar char="•"/>
                      </a:pPr>
                      <a:r>
                        <a:rPr lang="en-US" sz="1600" dirty="0"/>
                        <a:t>Information Technology Goods &amp; Services</a:t>
                      </a:r>
                    </a:p>
                    <a:p>
                      <a:pPr marL="285750" indent="-285750">
                        <a:buFont typeface="Arial" panose="020B0604020202020204" pitchFamily="34" charset="0"/>
                        <a:buChar char="•"/>
                      </a:pPr>
                      <a:endParaRPr lang="en-US" sz="1600" dirty="0"/>
                    </a:p>
                  </a:txBody>
                  <a:tcPr/>
                </a:tc>
                <a:extLst>
                  <a:ext uri="{0D108BD9-81ED-4DB2-BD59-A6C34878D82A}">
                    <a16:rowId xmlns:a16="http://schemas.microsoft.com/office/drawing/2014/main" val="3286523807"/>
                  </a:ext>
                </a:extLst>
              </a:tr>
            </a:tbl>
          </a:graphicData>
        </a:graphic>
      </p:graphicFrame>
      <p:sp>
        <p:nvSpPr>
          <p:cNvPr id="5" name="Text Placeholder 2">
            <a:extLst>
              <a:ext uri="{FF2B5EF4-FFF2-40B4-BE49-F238E27FC236}">
                <a16:creationId xmlns:a16="http://schemas.microsoft.com/office/drawing/2014/main" id="{88890063-8C7A-454E-B99C-02EC367BF016}"/>
              </a:ext>
            </a:extLst>
          </p:cNvPr>
          <p:cNvSpPr txBox="1">
            <a:spLocks/>
          </p:cNvSpPr>
          <p:nvPr/>
        </p:nvSpPr>
        <p:spPr>
          <a:xfrm>
            <a:off x="596899" y="5742801"/>
            <a:ext cx="8864600" cy="276999"/>
          </a:xfrm>
          <a:prstGeom prst="rect">
            <a:avLst/>
          </a:prstGeom>
        </p:spPr>
        <p:txBody>
          <a:bodyPr wrap="square" lIns="0" tIns="0" rIns="0" bIns="0">
            <a:spAutoFit/>
          </a:bodyPr>
          <a:lstStyle>
            <a:lvl1pPr marL="0">
              <a:defRPr b="0" i="0">
                <a:solidFill>
                  <a:schemeClr val="tx1"/>
                </a:solidFill>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342900" indent="-342900">
              <a:buFont typeface="Wingdings" panose="05000000000000000000" pitchFamily="2" charset="2"/>
              <a:buChar char="Ø"/>
            </a:pPr>
            <a:r>
              <a:rPr lang="en-US" kern="0" dirty="0"/>
              <a:t>2-year renewal</a:t>
            </a:r>
          </a:p>
        </p:txBody>
      </p:sp>
    </p:spTree>
    <p:extLst>
      <p:ext uri="{BB962C8B-B14F-4D97-AF65-F5344CB8AC3E}">
        <p14:creationId xmlns:p14="http://schemas.microsoft.com/office/powerpoint/2010/main" val="39494918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1C2CC-B523-49F2-8042-059C87CCCB43}"/>
              </a:ext>
            </a:extLst>
          </p:cNvPr>
          <p:cNvSpPr>
            <a:spLocks noGrp="1"/>
          </p:cNvSpPr>
          <p:nvPr>
            <p:ph type="title"/>
          </p:nvPr>
        </p:nvSpPr>
        <p:spPr>
          <a:xfrm>
            <a:off x="764540" y="692422"/>
            <a:ext cx="8529319" cy="492443"/>
          </a:xfrm>
        </p:spPr>
        <p:txBody>
          <a:bodyPr/>
          <a:lstStyle/>
          <a:p>
            <a:r>
              <a:rPr lang="en-US" sz="3200" dirty="0"/>
              <a:t>Small Diverse Business Requirements</a:t>
            </a:r>
          </a:p>
        </p:txBody>
      </p:sp>
      <p:sp>
        <p:nvSpPr>
          <p:cNvPr id="3" name="Text Placeholder 2">
            <a:extLst>
              <a:ext uri="{FF2B5EF4-FFF2-40B4-BE49-F238E27FC236}">
                <a16:creationId xmlns:a16="http://schemas.microsoft.com/office/drawing/2014/main" id="{03AC4DC7-338D-4825-9DB5-952D02BAAB1C}"/>
              </a:ext>
            </a:extLst>
          </p:cNvPr>
          <p:cNvSpPr>
            <a:spLocks noGrp="1"/>
          </p:cNvSpPr>
          <p:nvPr>
            <p:ph type="body" idx="1"/>
          </p:nvPr>
        </p:nvSpPr>
        <p:spPr>
          <a:xfrm>
            <a:off x="596900" y="1940560"/>
            <a:ext cx="8864600" cy="5232202"/>
          </a:xfrm>
        </p:spPr>
        <p:txBody>
          <a:bodyPr/>
          <a:lstStyle/>
          <a:p>
            <a:pPr algn="l">
              <a:spcAft>
                <a:spcPts val="660"/>
              </a:spcAft>
            </a:pPr>
            <a:r>
              <a:rPr lang="en-US" altLang="en-US" dirty="0"/>
              <a:t>Verification of Minority (MBE), Woman (WBE), Veteran (VBE), Service Disable Veteran (SDVE), LGBT (LGBTBE), Disability-Owned (DOBE) Business Enterprise</a:t>
            </a:r>
          </a:p>
          <a:p>
            <a:pPr marL="342900" indent="-342900" algn="l">
              <a:spcAft>
                <a:spcPts val="660"/>
              </a:spcAft>
              <a:buFont typeface="Wingdings" panose="05000000000000000000" pitchFamily="2" charset="2"/>
              <a:buChar char="Ø"/>
            </a:pPr>
            <a:r>
              <a:rPr lang="en-US" altLang="en-US" dirty="0"/>
              <a:t>Self-certified Small Business with the Small Business Contracting Program</a:t>
            </a:r>
          </a:p>
          <a:p>
            <a:pPr marL="342900" indent="-342900" algn="l">
              <a:spcAft>
                <a:spcPts val="660"/>
              </a:spcAft>
              <a:buFont typeface="Wingdings" panose="05000000000000000000" pitchFamily="2" charset="2"/>
              <a:buChar char="Ø"/>
            </a:pPr>
            <a:r>
              <a:rPr lang="en-US" altLang="en-US" dirty="0"/>
              <a:t>At least 51% minority, women, veteran, service-disabled veteran, LGBT, or Disabled owned and controlled. </a:t>
            </a:r>
          </a:p>
          <a:p>
            <a:pPr marL="342900" indent="-342900" algn="l">
              <a:spcAft>
                <a:spcPts val="660"/>
              </a:spcAft>
              <a:buFont typeface="Wingdings" panose="05000000000000000000" pitchFamily="2" charset="2"/>
              <a:buChar char="Ø"/>
            </a:pPr>
            <a:r>
              <a:rPr lang="en-US" altLang="en-US" dirty="0"/>
              <a:t>Certification through at least one of the following approved third parties:</a:t>
            </a:r>
          </a:p>
          <a:p>
            <a:pPr marL="800100" lvl="1" indent="-342900" algn="l">
              <a:spcAft>
                <a:spcPts val="660"/>
              </a:spcAft>
              <a:buFont typeface="Arial" panose="020B0604020202020204" pitchFamily="34" charset="0"/>
              <a:buChar char="•"/>
            </a:pPr>
            <a:r>
              <a:rPr lang="en-US" dirty="0"/>
              <a:t>Woman’s Business Enterprise National Council</a:t>
            </a:r>
          </a:p>
          <a:p>
            <a:pPr marL="800100" lvl="1" indent="-342900" algn="l">
              <a:spcAft>
                <a:spcPts val="660"/>
              </a:spcAft>
              <a:buFont typeface="Arial" panose="020B0604020202020204" pitchFamily="34" charset="0"/>
              <a:buChar char="•"/>
            </a:pPr>
            <a:r>
              <a:rPr lang="en-US" dirty="0"/>
              <a:t>National Minority Supplier Development Council</a:t>
            </a:r>
          </a:p>
          <a:p>
            <a:pPr marL="800100" lvl="1" indent="-342900" algn="l">
              <a:spcAft>
                <a:spcPts val="660"/>
              </a:spcAft>
              <a:buFont typeface="Arial" panose="020B0604020202020204" pitchFamily="34" charset="0"/>
              <a:buChar char="•"/>
            </a:pPr>
            <a:r>
              <a:rPr lang="en-US" dirty="0"/>
              <a:t>Unified Certification Program</a:t>
            </a:r>
          </a:p>
          <a:p>
            <a:pPr marL="800100" lvl="1" indent="-342900" algn="l">
              <a:spcAft>
                <a:spcPts val="660"/>
              </a:spcAft>
              <a:buFont typeface="Arial" panose="020B0604020202020204" pitchFamily="34" charset="0"/>
              <a:buChar char="•"/>
            </a:pPr>
            <a:r>
              <a:rPr lang="en-US" dirty="0"/>
              <a:t>U.S. Small Business Administration 8(a) Business Development </a:t>
            </a:r>
          </a:p>
          <a:p>
            <a:pPr marL="800100" lvl="1" indent="-342900" algn="l">
              <a:spcAft>
                <a:spcPts val="660"/>
              </a:spcAft>
              <a:buFont typeface="Arial" panose="020B0604020202020204" pitchFamily="34" charset="0"/>
              <a:buChar char="•"/>
            </a:pPr>
            <a:r>
              <a:rPr lang="en-US" dirty="0"/>
              <a:t>U.S. Department of Veterans Affairs Vets First Verification Program </a:t>
            </a:r>
          </a:p>
          <a:p>
            <a:pPr marL="800100" lvl="1" indent="-342900" algn="l">
              <a:spcAft>
                <a:spcPts val="660"/>
              </a:spcAft>
              <a:buFont typeface="Arial" panose="020B0604020202020204" pitchFamily="34" charset="0"/>
              <a:buChar char="•"/>
            </a:pPr>
            <a:r>
              <a:rPr lang="en-US" dirty="0"/>
              <a:t>U.S. Business Leader’s Network DOBE/SDVE</a:t>
            </a:r>
          </a:p>
          <a:p>
            <a:pPr marL="800100" lvl="1" indent="-342900" algn="l">
              <a:spcAft>
                <a:spcPts val="660"/>
              </a:spcAft>
              <a:buFont typeface="Arial" panose="020B0604020202020204" pitchFamily="34" charset="0"/>
              <a:buChar char="•"/>
            </a:pPr>
            <a:r>
              <a:rPr lang="en-US" dirty="0"/>
              <a:t>National Gay &amp; Lesbian Chamber of Commerce</a:t>
            </a:r>
          </a:p>
          <a:p>
            <a:pPr marL="342900" indent="-342900" algn="l">
              <a:spcAft>
                <a:spcPts val="660"/>
              </a:spcAft>
              <a:buFont typeface="Wingdings" panose="05000000000000000000" pitchFamily="2" charset="2"/>
              <a:buChar char="Ø"/>
            </a:pPr>
            <a:r>
              <a:rPr lang="en-US" dirty="0"/>
              <a:t>2-year renewal</a:t>
            </a:r>
            <a:endParaRPr lang="en-US" altLang="en-US" dirty="0"/>
          </a:p>
          <a:p>
            <a:endParaRPr lang="en-US" dirty="0"/>
          </a:p>
        </p:txBody>
      </p:sp>
    </p:spTree>
    <p:extLst>
      <p:ext uri="{BB962C8B-B14F-4D97-AF65-F5344CB8AC3E}">
        <p14:creationId xmlns:p14="http://schemas.microsoft.com/office/powerpoint/2010/main" val="4033996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A27A0-A402-482F-9BD0-496EF88EB149}"/>
              </a:ext>
            </a:extLst>
          </p:cNvPr>
          <p:cNvSpPr>
            <a:spLocks noGrp="1"/>
          </p:cNvSpPr>
          <p:nvPr>
            <p:ph type="title"/>
          </p:nvPr>
        </p:nvSpPr>
        <p:spPr>
          <a:xfrm>
            <a:off x="838200" y="609600"/>
            <a:ext cx="8608060" cy="861774"/>
          </a:xfrm>
        </p:spPr>
        <p:txBody>
          <a:bodyPr/>
          <a:lstStyle/>
          <a:p>
            <a:r>
              <a:rPr lang="en-US" sz="2800" dirty="0"/>
              <a:t>Bureau of Diversity, Inclusion and Small Business Opportunities (BDISBO)</a:t>
            </a:r>
          </a:p>
        </p:txBody>
      </p:sp>
      <p:sp>
        <p:nvSpPr>
          <p:cNvPr id="3" name="Text Placeholder 2">
            <a:extLst>
              <a:ext uri="{FF2B5EF4-FFF2-40B4-BE49-F238E27FC236}">
                <a16:creationId xmlns:a16="http://schemas.microsoft.com/office/drawing/2014/main" id="{6971C1EF-97D8-4A86-83DA-A3A59164B544}"/>
              </a:ext>
            </a:extLst>
          </p:cNvPr>
          <p:cNvSpPr>
            <a:spLocks noGrp="1"/>
          </p:cNvSpPr>
          <p:nvPr>
            <p:ph type="body" idx="1"/>
          </p:nvPr>
        </p:nvSpPr>
        <p:spPr>
          <a:xfrm>
            <a:off x="609600" y="2743200"/>
            <a:ext cx="8571230" cy="2585323"/>
          </a:xfrm>
        </p:spPr>
        <p:txBody>
          <a:bodyPr/>
          <a:lstStyle/>
          <a:p>
            <a:r>
              <a:rPr lang="en-US" sz="2400" b="1" dirty="0"/>
              <a:t>MISSION</a:t>
            </a:r>
            <a:r>
              <a:rPr lang="en-US" sz="2400" dirty="0"/>
              <a:t>:  Support the growth and development of small businesses (SBs) and small diverse businesses (SDBs)</a:t>
            </a:r>
          </a:p>
          <a:p>
            <a:endParaRPr lang="en-US" sz="2400" dirty="0"/>
          </a:p>
          <a:p>
            <a:endParaRPr lang="en-US" sz="2400" dirty="0"/>
          </a:p>
          <a:p>
            <a:r>
              <a:rPr lang="en-US" sz="2400" b="1" dirty="0"/>
              <a:t>VISION</a:t>
            </a:r>
            <a:r>
              <a:rPr lang="en-US" sz="2400" dirty="0"/>
              <a:t>:  To increase Commonwealth SB/SDB spend and create a more welcoming and </a:t>
            </a:r>
            <a:r>
              <a:rPr lang="en-US" sz="2400"/>
              <a:t>conscientious SB/SDB </a:t>
            </a:r>
            <a:r>
              <a:rPr lang="en-US" sz="2400" dirty="0"/>
              <a:t>procurement culture throughout all commonwealth agencies.</a:t>
            </a:r>
          </a:p>
        </p:txBody>
      </p:sp>
    </p:spTree>
    <p:extLst>
      <p:ext uri="{BB962C8B-B14F-4D97-AF65-F5344CB8AC3E}">
        <p14:creationId xmlns:p14="http://schemas.microsoft.com/office/powerpoint/2010/main" val="33072913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E211707-054F-464D-BA2E-3C38E1D8A03C}"/>
              </a:ext>
            </a:extLst>
          </p:cNvPr>
          <p:cNvSpPr>
            <a:spLocks noGrp="1"/>
          </p:cNvSpPr>
          <p:nvPr>
            <p:ph type="title"/>
          </p:nvPr>
        </p:nvSpPr>
        <p:spPr>
          <a:xfrm>
            <a:off x="764540" y="692422"/>
            <a:ext cx="8529319" cy="584775"/>
          </a:xfrm>
        </p:spPr>
        <p:txBody>
          <a:bodyPr/>
          <a:lstStyle/>
          <a:p>
            <a:pPr algn="ctr"/>
            <a:r>
              <a:rPr lang="en-US" dirty="0"/>
              <a:t>Small Business Programs</a:t>
            </a:r>
          </a:p>
        </p:txBody>
      </p:sp>
      <p:sp>
        <p:nvSpPr>
          <p:cNvPr id="3" name="Text Placeholder 2">
            <a:extLst>
              <a:ext uri="{FF2B5EF4-FFF2-40B4-BE49-F238E27FC236}">
                <a16:creationId xmlns:a16="http://schemas.microsoft.com/office/drawing/2014/main" id="{055E4835-E290-4CC2-80C9-07F550201AB2}"/>
              </a:ext>
            </a:extLst>
          </p:cNvPr>
          <p:cNvSpPr>
            <a:spLocks noGrp="1"/>
          </p:cNvSpPr>
          <p:nvPr>
            <p:ph type="body" idx="1"/>
          </p:nvPr>
        </p:nvSpPr>
        <p:spPr>
          <a:xfrm>
            <a:off x="5181600" y="1939677"/>
            <a:ext cx="4597400" cy="4401205"/>
          </a:xfrm>
          <a:ln>
            <a:solidFill>
              <a:schemeClr val="tx1"/>
            </a:solidFill>
          </a:ln>
        </p:spPr>
        <p:txBody>
          <a:bodyPr/>
          <a:lstStyle/>
          <a:p>
            <a:pPr lvl="0" algn="ctr" rtl="0">
              <a:spcAft>
                <a:spcPts val="1200"/>
              </a:spcAft>
            </a:pPr>
            <a:r>
              <a:rPr lang="en-US" b="1" kern="1200" dirty="0">
                <a:solidFill>
                  <a:prstClr val="black"/>
                </a:solidFill>
              </a:rPr>
              <a:t>Small Diverse Business Program</a:t>
            </a:r>
          </a:p>
          <a:p>
            <a:pPr marL="457200" marR="0" lvl="0" indent="-285750" algn="l" defTabSz="914400" rtl="0" eaLnBrk="1" fontAlgn="auto" latinLnBrk="0" hangingPunct="1">
              <a:spcAft>
                <a:spcPts val="1200"/>
              </a:spcAft>
              <a:buClrTx/>
              <a:buSzTx/>
              <a:buFont typeface="Arial" panose="020B0604020202020204" pitchFamily="34" charset="0"/>
              <a:buChar char="•"/>
              <a:tabLst/>
              <a:defRPr/>
            </a:pPr>
            <a:r>
              <a:rPr lang="en-US" kern="1200" dirty="0">
                <a:solidFill>
                  <a:prstClr val="black"/>
                </a:solidFill>
              </a:rPr>
              <a:t>Subcontracting program</a:t>
            </a:r>
          </a:p>
          <a:p>
            <a:pPr marL="457200" marR="0" lvl="0" indent="-285750" algn="l" defTabSz="914400" rtl="0" eaLnBrk="1" fontAlgn="auto" latinLnBrk="0" hangingPunct="1">
              <a:spcAft>
                <a:spcPts val="1200"/>
              </a:spcAft>
              <a:buClrTx/>
              <a:buSzTx/>
              <a:buFont typeface="Arial" panose="020B0604020202020204" pitchFamily="34" charset="0"/>
              <a:buChar char="•"/>
              <a:tabLst/>
              <a:defRPr/>
            </a:pPr>
            <a:r>
              <a:rPr lang="en-US" kern="1200" dirty="0">
                <a:solidFill>
                  <a:prstClr val="black"/>
                </a:solidFill>
              </a:rPr>
              <a:t>Goal: 10% FY17, 20% FY18, 30% FY 19</a:t>
            </a:r>
          </a:p>
          <a:p>
            <a:pPr marL="457200" marR="0" lvl="0" indent="-285750" algn="l" defTabSz="914400" rtl="0" eaLnBrk="1" fontAlgn="auto" latinLnBrk="0" hangingPunct="1">
              <a:spcAft>
                <a:spcPts val="1200"/>
              </a:spcAft>
              <a:buClrTx/>
              <a:buSzTx/>
              <a:buFont typeface="Arial" panose="020B0604020202020204" pitchFamily="34" charset="0"/>
              <a:buChar char="•"/>
              <a:tabLst/>
              <a:defRPr/>
            </a:pPr>
            <a:r>
              <a:rPr lang="en-US" kern="1200" dirty="0">
                <a:solidFill>
                  <a:prstClr val="black"/>
                </a:solidFill>
              </a:rPr>
              <a:t>Participating agencies under Governors jurisdictions. Others encouraged to participate</a:t>
            </a:r>
          </a:p>
          <a:p>
            <a:pPr marL="457200" marR="0" lvl="0" indent="-285750" algn="l" defTabSz="914400" rtl="0" eaLnBrk="1" fontAlgn="auto" latinLnBrk="0" hangingPunct="1">
              <a:spcAft>
                <a:spcPts val="1200"/>
              </a:spcAft>
              <a:buClrTx/>
              <a:buSzTx/>
              <a:buFont typeface="Arial" panose="020B0604020202020204" pitchFamily="34" charset="0"/>
              <a:buChar char="•"/>
              <a:tabLst/>
              <a:defRPr/>
            </a:pPr>
            <a:r>
              <a:rPr lang="en-US" kern="1200" dirty="0">
                <a:solidFill>
                  <a:prstClr val="black"/>
                </a:solidFill>
              </a:rPr>
              <a:t>Race and gender specific</a:t>
            </a:r>
          </a:p>
          <a:p>
            <a:pPr marL="457200" marR="0" lvl="0" indent="-285750" algn="l" defTabSz="914400" rtl="0" eaLnBrk="1" fontAlgn="auto" latinLnBrk="0" hangingPunct="1">
              <a:spcAft>
                <a:spcPts val="1200"/>
              </a:spcAft>
              <a:buClrTx/>
              <a:buSzTx/>
              <a:buFont typeface="Arial" panose="020B0604020202020204" pitchFamily="34" charset="0"/>
              <a:buChar char="•"/>
              <a:tabLst/>
              <a:defRPr/>
            </a:pPr>
            <a:r>
              <a:rPr lang="en-US" kern="1200" dirty="0">
                <a:solidFill>
                  <a:prstClr val="black"/>
                </a:solidFill>
              </a:rPr>
              <a:t>Includes DGS, SBs and verified SDBs</a:t>
            </a:r>
          </a:p>
          <a:p>
            <a:pPr marL="457200" marR="0" lvl="0" indent="-285750" algn="l" defTabSz="914400" rtl="0" eaLnBrk="1" fontAlgn="auto" latinLnBrk="0" hangingPunct="1">
              <a:spcAft>
                <a:spcPts val="1200"/>
              </a:spcAft>
              <a:buClrTx/>
              <a:buSzTx/>
              <a:buFont typeface="Arial" panose="020B0604020202020204" pitchFamily="34" charset="0"/>
              <a:buChar char="•"/>
              <a:tabLst/>
              <a:defRPr/>
            </a:pPr>
            <a:r>
              <a:rPr lang="en-US" kern="1200" dirty="0">
                <a:solidFill>
                  <a:prstClr val="black"/>
                </a:solidFill>
              </a:rPr>
              <a:t>Certification required from DGS Approved Third Party Entity for SDBs</a:t>
            </a:r>
          </a:p>
          <a:p>
            <a:pPr marL="457200" marR="0" lvl="0" indent="-285750" algn="l" defTabSz="914400" rtl="0" eaLnBrk="1" fontAlgn="auto" latinLnBrk="0" hangingPunct="1">
              <a:spcAft>
                <a:spcPts val="1200"/>
              </a:spcAft>
              <a:buClrTx/>
              <a:buSzTx/>
              <a:buFont typeface="Arial" panose="020B0604020202020204" pitchFamily="34" charset="0"/>
              <a:buChar char="•"/>
              <a:tabLst/>
              <a:defRPr/>
            </a:pPr>
            <a:r>
              <a:rPr lang="en-US" kern="1200" dirty="0">
                <a:solidFill>
                  <a:prstClr val="black"/>
                </a:solidFill>
              </a:rPr>
              <a:t>Verified SDBs &amp; Self-certified SBs can also perform as prime contractors</a:t>
            </a:r>
            <a:endParaRPr lang="en-US" dirty="0"/>
          </a:p>
        </p:txBody>
      </p:sp>
      <p:sp>
        <p:nvSpPr>
          <p:cNvPr id="9" name="Text Placeholder 2">
            <a:extLst>
              <a:ext uri="{FF2B5EF4-FFF2-40B4-BE49-F238E27FC236}">
                <a16:creationId xmlns:a16="http://schemas.microsoft.com/office/drawing/2014/main" id="{235A0041-5D3E-4B09-9B02-ED26AACBE805}"/>
              </a:ext>
            </a:extLst>
          </p:cNvPr>
          <p:cNvSpPr txBox="1">
            <a:spLocks/>
          </p:cNvSpPr>
          <p:nvPr/>
        </p:nvSpPr>
        <p:spPr>
          <a:xfrm>
            <a:off x="404905" y="1939677"/>
            <a:ext cx="4597400" cy="4398264"/>
          </a:xfrm>
          <a:prstGeom prst="rect">
            <a:avLst/>
          </a:prstGeom>
          <a:ln>
            <a:solidFill>
              <a:schemeClr val="tx1"/>
            </a:solidFill>
          </a:ln>
        </p:spPr>
        <p:txBody>
          <a:bodyPr wrap="square" lIns="0" tIns="0" rIns="0" bIns="0">
            <a:spAutoFit/>
          </a:bodyPr>
          <a:lstStyle>
            <a:lvl1pPr marL="0">
              <a:defRPr b="0" i="0">
                <a:solidFill>
                  <a:schemeClr val="tx1"/>
                </a:solidFill>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lvl="0" algn="ctr">
              <a:spcAft>
                <a:spcPts val="1200"/>
              </a:spcAft>
            </a:pPr>
            <a:r>
              <a:rPr lang="en-US" b="1" kern="0" dirty="0">
                <a:solidFill>
                  <a:prstClr val="black"/>
                </a:solidFill>
              </a:rPr>
              <a:t>Small Business Reserve Program</a:t>
            </a:r>
          </a:p>
          <a:p>
            <a:pPr lvl="1" indent="-285750">
              <a:spcAft>
                <a:spcPts val="1200"/>
              </a:spcAft>
              <a:buFont typeface="Arial" panose="020B0604020202020204" pitchFamily="34" charset="0"/>
              <a:buChar char="•"/>
            </a:pPr>
            <a:r>
              <a:rPr lang="en-US" kern="0" dirty="0">
                <a:solidFill>
                  <a:prstClr val="black"/>
                </a:solidFill>
              </a:rPr>
              <a:t>Prime contracting program </a:t>
            </a:r>
          </a:p>
          <a:p>
            <a:pPr lvl="1" indent="-285750">
              <a:spcAft>
                <a:spcPts val="1200"/>
              </a:spcAft>
              <a:buFont typeface="Arial" panose="020B0604020202020204" pitchFamily="34" charset="0"/>
              <a:buChar char="•"/>
            </a:pPr>
            <a:r>
              <a:rPr lang="en-US" kern="0" dirty="0">
                <a:solidFill>
                  <a:prstClr val="black"/>
                </a:solidFill>
              </a:rPr>
              <a:t>Participating agencies under Governors jurisdiction. Others encouraged to participate</a:t>
            </a:r>
          </a:p>
          <a:p>
            <a:pPr lvl="1" indent="-285750">
              <a:spcAft>
                <a:spcPts val="1200"/>
              </a:spcAft>
              <a:buFont typeface="Arial" panose="020B0604020202020204" pitchFamily="34" charset="0"/>
              <a:buChar char="•"/>
            </a:pPr>
            <a:r>
              <a:rPr lang="en-US" kern="0" dirty="0">
                <a:solidFill>
                  <a:prstClr val="black"/>
                </a:solidFill>
              </a:rPr>
              <a:t>Race and gender neutral</a:t>
            </a:r>
          </a:p>
          <a:p>
            <a:pPr lvl="1" indent="-285750">
              <a:spcAft>
                <a:spcPts val="1200"/>
              </a:spcAft>
              <a:buFont typeface="Arial" panose="020B0604020202020204" pitchFamily="34" charset="0"/>
              <a:buChar char="•"/>
            </a:pPr>
            <a:r>
              <a:rPr lang="en-US" kern="0" dirty="0">
                <a:solidFill>
                  <a:prstClr val="black"/>
                </a:solidFill>
              </a:rPr>
              <a:t>Must meet “small business” </a:t>
            </a:r>
            <a:br>
              <a:rPr lang="en-US" kern="0" dirty="0">
                <a:solidFill>
                  <a:prstClr val="black"/>
                </a:solidFill>
              </a:rPr>
            </a:br>
            <a:r>
              <a:rPr lang="en-US" kern="0" dirty="0">
                <a:solidFill>
                  <a:prstClr val="black"/>
                </a:solidFill>
              </a:rPr>
              <a:t>requirements</a:t>
            </a:r>
          </a:p>
          <a:p>
            <a:pPr lvl="1" indent="-285750">
              <a:spcAft>
                <a:spcPts val="1200"/>
              </a:spcAft>
              <a:buFont typeface="Arial" panose="020B0604020202020204" pitchFamily="34" charset="0"/>
              <a:buChar char="•"/>
            </a:pPr>
            <a:r>
              <a:rPr lang="en-US" kern="0" dirty="0">
                <a:solidFill>
                  <a:prstClr val="black"/>
                </a:solidFill>
              </a:rPr>
              <a:t>Online self-certification process through PASupplierPortal</a:t>
            </a:r>
          </a:p>
          <a:p>
            <a:endParaRPr lang="en-US" kern="0" dirty="0"/>
          </a:p>
          <a:p>
            <a:endParaRPr lang="en-US" kern="0" dirty="0"/>
          </a:p>
          <a:p>
            <a:endParaRPr lang="en-US" kern="0" dirty="0"/>
          </a:p>
        </p:txBody>
      </p:sp>
    </p:spTree>
    <p:extLst>
      <p:ext uri="{BB962C8B-B14F-4D97-AF65-F5344CB8AC3E}">
        <p14:creationId xmlns:p14="http://schemas.microsoft.com/office/powerpoint/2010/main" val="1253143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A81E1-437D-4153-A756-398155D10FFB}"/>
              </a:ext>
            </a:extLst>
          </p:cNvPr>
          <p:cNvSpPr>
            <a:spLocks noGrp="1"/>
          </p:cNvSpPr>
          <p:nvPr>
            <p:ph type="title"/>
          </p:nvPr>
        </p:nvSpPr>
        <p:spPr>
          <a:xfrm>
            <a:off x="764540" y="692422"/>
            <a:ext cx="8529319" cy="492443"/>
          </a:xfrm>
        </p:spPr>
        <p:txBody>
          <a:bodyPr/>
          <a:lstStyle/>
          <a:p>
            <a:r>
              <a:rPr lang="en-US" sz="3200" dirty="0"/>
              <a:t>Small Business Program Enhancements</a:t>
            </a:r>
          </a:p>
        </p:txBody>
      </p:sp>
      <p:sp>
        <p:nvSpPr>
          <p:cNvPr id="3" name="Text Placeholder 2">
            <a:extLst>
              <a:ext uri="{FF2B5EF4-FFF2-40B4-BE49-F238E27FC236}">
                <a16:creationId xmlns:a16="http://schemas.microsoft.com/office/drawing/2014/main" id="{C597F0FD-D147-4D85-A080-C65079BBC2A6}"/>
              </a:ext>
            </a:extLst>
          </p:cNvPr>
          <p:cNvSpPr>
            <a:spLocks noGrp="1"/>
          </p:cNvSpPr>
          <p:nvPr>
            <p:ph type="body" idx="1"/>
          </p:nvPr>
        </p:nvSpPr>
        <p:spPr>
          <a:xfrm>
            <a:off x="596900" y="1940560"/>
            <a:ext cx="8864600" cy="4708981"/>
          </a:xfrm>
        </p:spPr>
        <p:txBody>
          <a:bodyPr/>
          <a:lstStyle/>
          <a:p>
            <a:endParaRPr lang="en-US" dirty="0"/>
          </a:p>
          <a:p>
            <a:pPr marL="742950" lvl="1" indent="-285750">
              <a:buFont typeface="Wingdings" panose="05000000000000000000" pitchFamily="2" charset="2"/>
              <a:buChar char="Ø"/>
            </a:pPr>
            <a:r>
              <a:rPr lang="en-US" dirty="0"/>
              <a:t>E-marketplace </a:t>
            </a:r>
          </a:p>
          <a:p>
            <a:pPr marL="1200150" lvl="2" indent="-285750">
              <a:buFont typeface="Arial" panose="020B0604020202020204" pitchFamily="34" charset="0"/>
              <a:buChar char="•"/>
            </a:pPr>
            <a:r>
              <a:rPr lang="en-US" dirty="0"/>
              <a:t>Advertising</a:t>
            </a:r>
          </a:p>
          <a:p>
            <a:pPr marL="1200150" lvl="2" indent="-285750">
              <a:buFont typeface="Arial" panose="020B0604020202020204" pitchFamily="34" charset="0"/>
              <a:buChar char="•"/>
            </a:pPr>
            <a:r>
              <a:rPr lang="en-US" dirty="0"/>
              <a:t>Auto populate Small Reserve Std. language</a:t>
            </a:r>
          </a:p>
          <a:p>
            <a:pPr lvl="1"/>
            <a:endParaRPr lang="en-US" dirty="0"/>
          </a:p>
          <a:p>
            <a:pPr marL="742950" lvl="1" indent="-285750">
              <a:buFont typeface="Wingdings" panose="05000000000000000000" pitchFamily="2" charset="2"/>
              <a:buChar char="Ø"/>
            </a:pPr>
            <a:r>
              <a:rPr lang="en-US" dirty="0"/>
              <a:t>SRM PO </a:t>
            </a:r>
          </a:p>
          <a:p>
            <a:pPr marL="1200150" lvl="2" indent="-285750">
              <a:buFont typeface="Arial" panose="020B0604020202020204" pitchFamily="34" charset="0"/>
              <a:buChar char="•"/>
            </a:pPr>
            <a:r>
              <a:rPr lang="en-US" dirty="0"/>
              <a:t>Small Business Indicator</a:t>
            </a:r>
          </a:p>
          <a:p>
            <a:pPr lvl="1"/>
            <a:endParaRPr lang="en-US" dirty="0"/>
          </a:p>
          <a:p>
            <a:pPr marL="742950" lvl="1" indent="-285750">
              <a:buFont typeface="Wingdings" panose="05000000000000000000" pitchFamily="2" charset="2"/>
              <a:buChar char="Ø"/>
            </a:pPr>
            <a:r>
              <a:rPr lang="en-US" dirty="0"/>
              <a:t>Comptroller Review/Approval</a:t>
            </a:r>
          </a:p>
          <a:p>
            <a:pPr marL="1200150" lvl="2" indent="-285750">
              <a:buFont typeface="Arial" panose="020B0604020202020204" pitchFamily="34" charset="0"/>
              <a:buChar char="•"/>
            </a:pPr>
            <a:r>
              <a:rPr lang="en-US" dirty="0"/>
              <a:t>Small Business Indicator</a:t>
            </a:r>
          </a:p>
          <a:p>
            <a:pPr marL="1200150" lvl="2" indent="-285750">
              <a:buFont typeface="Arial" panose="020B0604020202020204" pitchFamily="34" charset="0"/>
              <a:buChar char="•"/>
            </a:pPr>
            <a:r>
              <a:rPr lang="en-US" dirty="0"/>
              <a:t>Small or Small Diverse Business Certificate</a:t>
            </a:r>
          </a:p>
          <a:p>
            <a:pPr marL="1200150" lvl="2" indent="-285750">
              <a:buFont typeface="Arial" panose="020B0604020202020204" pitchFamily="34" charset="0"/>
              <a:buChar char="•"/>
            </a:pPr>
            <a:r>
              <a:rPr lang="en-US" dirty="0"/>
              <a:t>Small Reserve Language included in PO</a:t>
            </a:r>
          </a:p>
          <a:p>
            <a:pPr marL="742950" lvl="1" indent="-285750">
              <a:buFont typeface="Arial" panose="020B0604020202020204" pitchFamily="34" charset="0"/>
              <a:buChar char="•"/>
            </a:pPr>
            <a:endParaRPr lang="en-US" dirty="0"/>
          </a:p>
          <a:p>
            <a:pPr marL="742950" lvl="1" indent="-285750">
              <a:buFont typeface="Wingdings" panose="05000000000000000000" pitchFamily="2" charset="2"/>
              <a:buChar char="Ø"/>
            </a:pPr>
            <a:r>
              <a:rPr lang="en-US" dirty="0"/>
              <a:t>Small Business Owner Communication</a:t>
            </a:r>
          </a:p>
          <a:p>
            <a:pPr marL="1200150" lvl="2" indent="-285750">
              <a:buFont typeface="Arial" panose="020B0604020202020204" pitchFamily="34" charset="0"/>
              <a:buChar char="•"/>
            </a:pPr>
            <a:r>
              <a:rPr lang="en-US" dirty="0"/>
              <a:t>Agencies forward to current small business partners</a:t>
            </a:r>
          </a:p>
          <a:p>
            <a:pPr lvl="1"/>
            <a:endParaRPr lang="en-US" dirty="0"/>
          </a:p>
          <a:p>
            <a:pPr marL="742950" lvl="1" indent="-285750">
              <a:buFont typeface="Wingdings" panose="05000000000000000000" pitchFamily="2" charset="2"/>
              <a:buChar char="Ø"/>
            </a:pPr>
            <a:r>
              <a:rPr lang="en-US" dirty="0"/>
              <a:t>DGS Small and Small Diverse status – 2 year renewal</a:t>
            </a:r>
          </a:p>
        </p:txBody>
      </p:sp>
    </p:spTree>
    <p:extLst>
      <p:ext uri="{BB962C8B-B14F-4D97-AF65-F5344CB8AC3E}">
        <p14:creationId xmlns:p14="http://schemas.microsoft.com/office/powerpoint/2010/main" val="37018793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A7CA3E9-1AE4-4258-88F8-5C7A1753FB59}"/>
              </a:ext>
            </a:extLst>
          </p:cNvPr>
          <p:cNvSpPr txBox="1"/>
          <p:nvPr/>
        </p:nvSpPr>
        <p:spPr>
          <a:xfrm>
            <a:off x="914400" y="609600"/>
            <a:ext cx="6858000" cy="830997"/>
          </a:xfrm>
          <a:prstGeom prst="rect">
            <a:avLst/>
          </a:prstGeom>
          <a:noFill/>
        </p:spPr>
        <p:txBody>
          <a:bodyPr wrap="square" rtlCol="0">
            <a:spAutoFit/>
          </a:bodyPr>
          <a:lstStyle/>
          <a:p>
            <a:r>
              <a:rPr lang="en-US" sz="2400" dirty="0">
                <a:solidFill>
                  <a:schemeClr val="bg1"/>
                </a:solidFill>
              </a:rPr>
              <a:t>Small Business Communication for DGS Self Certification / Verification</a:t>
            </a:r>
          </a:p>
        </p:txBody>
      </p:sp>
      <p:pic>
        <p:nvPicPr>
          <p:cNvPr id="4" name="Picture 3">
            <a:extLst>
              <a:ext uri="{FF2B5EF4-FFF2-40B4-BE49-F238E27FC236}">
                <a16:creationId xmlns:a16="http://schemas.microsoft.com/office/drawing/2014/main" id="{BD8B57E2-1D8A-40FD-B2D0-744151EFE1DD}"/>
              </a:ext>
            </a:extLst>
          </p:cNvPr>
          <p:cNvPicPr>
            <a:picLocks noChangeAspect="1"/>
          </p:cNvPicPr>
          <p:nvPr/>
        </p:nvPicPr>
        <p:blipFill>
          <a:blip r:embed="rId3"/>
          <a:stretch>
            <a:fillRect/>
          </a:stretch>
        </p:blipFill>
        <p:spPr>
          <a:xfrm>
            <a:off x="2166938" y="1905000"/>
            <a:ext cx="4995862" cy="5641436"/>
          </a:xfrm>
          <a:prstGeom prst="rect">
            <a:avLst/>
          </a:prstGeom>
          <a:ln>
            <a:solidFill>
              <a:schemeClr val="tx1"/>
            </a:solidFill>
          </a:ln>
        </p:spPr>
      </p:pic>
    </p:spTree>
    <p:extLst>
      <p:ext uri="{BB962C8B-B14F-4D97-AF65-F5344CB8AC3E}">
        <p14:creationId xmlns:p14="http://schemas.microsoft.com/office/powerpoint/2010/main" val="39950800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B7865-81E8-4E81-B1B5-04F3E8105CED}"/>
              </a:ext>
            </a:extLst>
          </p:cNvPr>
          <p:cNvSpPr>
            <a:spLocks noGrp="1"/>
          </p:cNvSpPr>
          <p:nvPr>
            <p:ph type="title"/>
          </p:nvPr>
        </p:nvSpPr>
        <p:spPr>
          <a:xfrm>
            <a:off x="764540" y="692422"/>
            <a:ext cx="8529319" cy="584775"/>
          </a:xfrm>
        </p:spPr>
        <p:txBody>
          <a:bodyPr/>
          <a:lstStyle/>
          <a:p>
            <a:r>
              <a:rPr lang="en-US" dirty="0"/>
              <a:t>Procurement Preferences</a:t>
            </a:r>
          </a:p>
        </p:txBody>
      </p:sp>
      <p:sp>
        <p:nvSpPr>
          <p:cNvPr id="3" name="Text Placeholder 2">
            <a:extLst>
              <a:ext uri="{FF2B5EF4-FFF2-40B4-BE49-F238E27FC236}">
                <a16:creationId xmlns:a16="http://schemas.microsoft.com/office/drawing/2014/main" id="{B0A379E6-8FC3-4310-9EAF-2F1DC36514C0}"/>
              </a:ext>
            </a:extLst>
          </p:cNvPr>
          <p:cNvSpPr>
            <a:spLocks noGrp="1"/>
          </p:cNvSpPr>
          <p:nvPr>
            <p:ph type="body" idx="1"/>
          </p:nvPr>
        </p:nvSpPr>
        <p:spPr>
          <a:xfrm>
            <a:off x="596899" y="2362200"/>
            <a:ext cx="8864600" cy="3293209"/>
          </a:xfrm>
        </p:spPr>
        <p:txBody>
          <a:bodyPr/>
          <a:lstStyle/>
          <a:p>
            <a:pPr marL="742950" lvl="1" indent="-285750">
              <a:buFont typeface="Arial" panose="020B0604020202020204" pitchFamily="34" charset="0"/>
              <a:buChar char="•"/>
            </a:pPr>
            <a:r>
              <a:rPr lang="en-US" sz="2800" dirty="0"/>
              <a:t>Unique Source: Blind and Handicapped</a:t>
            </a:r>
          </a:p>
          <a:p>
            <a:pPr marL="742950" lvl="1" indent="-285750">
              <a:buFont typeface="Arial" panose="020B0604020202020204" pitchFamily="34" charset="0"/>
              <a:buChar char="•"/>
            </a:pPr>
            <a:endParaRPr lang="en-US" sz="2800" dirty="0"/>
          </a:p>
          <a:p>
            <a:pPr marL="742950" lvl="1" indent="-285750">
              <a:buFont typeface="Arial" panose="020B0604020202020204" pitchFamily="34" charset="0"/>
              <a:buChar char="•"/>
            </a:pPr>
            <a:r>
              <a:rPr lang="en-US" sz="2800" dirty="0"/>
              <a:t>Correctional Industries</a:t>
            </a:r>
          </a:p>
          <a:p>
            <a:pPr marL="742950" lvl="1" indent="-285750">
              <a:buFont typeface="Arial" panose="020B0604020202020204" pitchFamily="34" charset="0"/>
              <a:buChar char="•"/>
            </a:pPr>
            <a:endParaRPr lang="en-US" sz="2800" dirty="0"/>
          </a:p>
          <a:p>
            <a:pPr marL="742950" lvl="1" indent="-285750">
              <a:buFont typeface="Arial" panose="020B0604020202020204" pitchFamily="34" charset="0"/>
              <a:buChar char="•"/>
            </a:pPr>
            <a:r>
              <a:rPr lang="en-US" sz="2800" dirty="0"/>
              <a:t>Small Business Reserve Program: Search BDISBO’s database for pool of vendors </a:t>
            </a:r>
            <a:r>
              <a:rPr lang="en-US" sz="2800" dirty="0">
                <a:hlinkClick r:id="rId3"/>
              </a:rPr>
              <a:t>www.smallbusiness.pa.gov</a:t>
            </a:r>
            <a:endParaRPr lang="en-US" sz="2800" dirty="0"/>
          </a:p>
          <a:p>
            <a:endParaRPr lang="en-US" dirty="0"/>
          </a:p>
        </p:txBody>
      </p:sp>
    </p:spTree>
    <p:extLst>
      <p:ext uri="{BB962C8B-B14F-4D97-AF65-F5344CB8AC3E}">
        <p14:creationId xmlns:p14="http://schemas.microsoft.com/office/powerpoint/2010/main" val="2712235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49DEE-F471-4215-9999-5433AC2E7E8E}"/>
              </a:ext>
            </a:extLst>
          </p:cNvPr>
          <p:cNvSpPr>
            <a:spLocks noGrp="1"/>
          </p:cNvSpPr>
          <p:nvPr>
            <p:ph type="title"/>
          </p:nvPr>
        </p:nvSpPr>
        <p:spPr>
          <a:xfrm>
            <a:off x="764540" y="692422"/>
            <a:ext cx="8529319" cy="584775"/>
          </a:xfrm>
        </p:spPr>
        <p:txBody>
          <a:bodyPr/>
          <a:lstStyle/>
          <a:p>
            <a:r>
              <a:rPr lang="en-US" dirty="0"/>
              <a:t>Finding Small Businesses</a:t>
            </a:r>
          </a:p>
        </p:txBody>
      </p:sp>
      <p:sp>
        <p:nvSpPr>
          <p:cNvPr id="3" name="Text Placeholder 2">
            <a:extLst>
              <a:ext uri="{FF2B5EF4-FFF2-40B4-BE49-F238E27FC236}">
                <a16:creationId xmlns:a16="http://schemas.microsoft.com/office/drawing/2014/main" id="{6B693B6F-336B-4697-8756-B54FBC809DDB}"/>
              </a:ext>
            </a:extLst>
          </p:cNvPr>
          <p:cNvSpPr>
            <a:spLocks noGrp="1"/>
          </p:cNvSpPr>
          <p:nvPr>
            <p:ph type="body" idx="1"/>
          </p:nvPr>
        </p:nvSpPr>
        <p:spPr>
          <a:xfrm>
            <a:off x="596900" y="1940560"/>
            <a:ext cx="8864600" cy="1107996"/>
          </a:xfrm>
        </p:spPr>
        <p:txBody>
          <a:bodyPr/>
          <a:lstStyle/>
          <a:p>
            <a:r>
              <a:rPr lang="en-US" dirty="0">
                <a:hlinkClick r:id="rId3"/>
              </a:rPr>
              <a:t>www.dgs.pa.gov</a:t>
            </a:r>
            <a:r>
              <a:rPr lang="en-US" dirty="0"/>
              <a:t> &gt; Businesses &gt; Small Diverse Business Program &gt; Locate Small and Small Diverse Businesses &gt; </a:t>
            </a:r>
            <a:r>
              <a:rPr lang="en-US" dirty="0">
                <a:hlinkClick r:id="rId4"/>
              </a:rPr>
              <a:t>www.dgs.internet.state.pa.us/SBPI/AlphaResults.aspx</a:t>
            </a:r>
            <a:r>
              <a:rPr lang="en-US" dirty="0"/>
              <a:t> &gt; Search By: UNSPSC Code</a:t>
            </a:r>
          </a:p>
          <a:p>
            <a:endParaRPr lang="en-US" dirty="0"/>
          </a:p>
        </p:txBody>
      </p:sp>
      <p:pic>
        <p:nvPicPr>
          <p:cNvPr id="4" name="Picture 3">
            <a:extLst>
              <a:ext uri="{FF2B5EF4-FFF2-40B4-BE49-F238E27FC236}">
                <a16:creationId xmlns:a16="http://schemas.microsoft.com/office/drawing/2014/main" id="{01C55438-4A02-4F26-86EA-89AF652050B6}"/>
              </a:ext>
            </a:extLst>
          </p:cNvPr>
          <p:cNvPicPr>
            <a:picLocks noChangeAspect="1"/>
          </p:cNvPicPr>
          <p:nvPr/>
        </p:nvPicPr>
        <p:blipFill>
          <a:blip r:embed="rId5"/>
          <a:stretch>
            <a:fillRect/>
          </a:stretch>
        </p:blipFill>
        <p:spPr>
          <a:xfrm>
            <a:off x="533400" y="2895600"/>
            <a:ext cx="8993399" cy="4623530"/>
          </a:xfrm>
          <a:prstGeom prst="rect">
            <a:avLst/>
          </a:prstGeom>
          <a:ln>
            <a:solidFill>
              <a:schemeClr val="tx1"/>
            </a:solidFill>
          </a:ln>
        </p:spPr>
      </p:pic>
      <p:sp>
        <p:nvSpPr>
          <p:cNvPr id="6" name="TextBox 5">
            <a:extLst>
              <a:ext uri="{FF2B5EF4-FFF2-40B4-BE49-F238E27FC236}">
                <a16:creationId xmlns:a16="http://schemas.microsoft.com/office/drawing/2014/main" id="{55D573F7-252B-4B35-8270-D7E7D5E1411F}"/>
              </a:ext>
            </a:extLst>
          </p:cNvPr>
          <p:cNvSpPr txBox="1"/>
          <p:nvPr/>
        </p:nvSpPr>
        <p:spPr>
          <a:xfrm>
            <a:off x="7315200" y="4038600"/>
            <a:ext cx="1219200" cy="369332"/>
          </a:xfrm>
          <a:prstGeom prst="rect">
            <a:avLst/>
          </a:prstGeom>
          <a:noFill/>
          <a:ln>
            <a:solidFill>
              <a:srgbClr val="C00000"/>
            </a:solidFill>
          </a:ln>
        </p:spPr>
        <p:txBody>
          <a:bodyPr wrap="square" rtlCol="0">
            <a:spAutoFit/>
          </a:bodyPr>
          <a:lstStyle/>
          <a:p>
            <a:r>
              <a:rPr lang="en-US" b="1" dirty="0">
                <a:solidFill>
                  <a:srgbClr val="C00000"/>
                </a:solidFill>
              </a:rPr>
              <a:t>Find Codes</a:t>
            </a:r>
          </a:p>
        </p:txBody>
      </p:sp>
      <p:sp>
        <p:nvSpPr>
          <p:cNvPr id="7" name="TextBox 6">
            <a:extLst>
              <a:ext uri="{FF2B5EF4-FFF2-40B4-BE49-F238E27FC236}">
                <a16:creationId xmlns:a16="http://schemas.microsoft.com/office/drawing/2014/main" id="{6038DAE5-7145-4D5A-B9A4-9DE305D0916E}"/>
              </a:ext>
            </a:extLst>
          </p:cNvPr>
          <p:cNvSpPr txBox="1"/>
          <p:nvPr/>
        </p:nvSpPr>
        <p:spPr>
          <a:xfrm>
            <a:off x="3200400" y="4747774"/>
            <a:ext cx="1371600" cy="369332"/>
          </a:xfrm>
          <a:prstGeom prst="rect">
            <a:avLst/>
          </a:prstGeom>
          <a:noFill/>
          <a:ln>
            <a:solidFill>
              <a:srgbClr val="C00000"/>
            </a:solidFill>
          </a:ln>
        </p:spPr>
        <p:txBody>
          <a:bodyPr wrap="square" rtlCol="0">
            <a:spAutoFit/>
          </a:bodyPr>
          <a:lstStyle/>
          <a:p>
            <a:r>
              <a:rPr lang="en-US" b="1" dirty="0">
                <a:solidFill>
                  <a:srgbClr val="C00000"/>
                </a:solidFill>
              </a:rPr>
              <a:t>Enter Codes</a:t>
            </a:r>
          </a:p>
        </p:txBody>
      </p:sp>
      <p:sp>
        <p:nvSpPr>
          <p:cNvPr id="8" name="Rectangle 7">
            <a:extLst>
              <a:ext uri="{FF2B5EF4-FFF2-40B4-BE49-F238E27FC236}">
                <a16:creationId xmlns:a16="http://schemas.microsoft.com/office/drawing/2014/main" id="{EF246C5E-F63F-41AC-8650-F04F7B978BD7}"/>
              </a:ext>
            </a:extLst>
          </p:cNvPr>
          <p:cNvSpPr/>
          <p:nvPr/>
        </p:nvSpPr>
        <p:spPr>
          <a:xfrm>
            <a:off x="457200" y="7010400"/>
            <a:ext cx="1612900" cy="4572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Arrow Connector 9">
            <a:extLst>
              <a:ext uri="{FF2B5EF4-FFF2-40B4-BE49-F238E27FC236}">
                <a16:creationId xmlns:a16="http://schemas.microsoft.com/office/drawing/2014/main" id="{4C726CEB-8CEE-45D2-80E5-6CF13B23ECF8}"/>
              </a:ext>
            </a:extLst>
          </p:cNvPr>
          <p:cNvCxnSpPr>
            <a:cxnSpLocks/>
          </p:cNvCxnSpPr>
          <p:nvPr/>
        </p:nvCxnSpPr>
        <p:spPr>
          <a:xfrm flipH="1">
            <a:off x="5334000" y="4191000"/>
            <a:ext cx="1905000"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04237286-D62D-48A6-A8BB-96DFFF3D0A4E}"/>
              </a:ext>
            </a:extLst>
          </p:cNvPr>
          <p:cNvCxnSpPr>
            <a:cxnSpLocks/>
          </p:cNvCxnSpPr>
          <p:nvPr/>
        </p:nvCxnSpPr>
        <p:spPr>
          <a:xfrm flipH="1">
            <a:off x="2057400" y="4932440"/>
            <a:ext cx="1066800"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44429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49DEE-F471-4215-9999-5433AC2E7E8E}"/>
              </a:ext>
            </a:extLst>
          </p:cNvPr>
          <p:cNvSpPr>
            <a:spLocks noGrp="1"/>
          </p:cNvSpPr>
          <p:nvPr>
            <p:ph type="title"/>
          </p:nvPr>
        </p:nvSpPr>
        <p:spPr>
          <a:xfrm>
            <a:off x="764540" y="692422"/>
            <a:ext cx="8529319" cy="584775"/>
          </a:xfrm>
        </p:spPr>
        <p:txBody>
          <a:bodyPr/>
          <a:lstStyle/>
          <a:p>
            <a:r>
              <a:rPr lang="en-US" dirty="0"/>
              <a:t>Finding Small Businesses</a:t>
            </a:r>
          </a:p>
        </p:txBody>
      </p:sp>
      <p:pic>
        <p:nvPicPr>
          <p:cNvPr id="12" name="Picture 11">
            <a:extLst>
              <a:ext uri="{FF2B5EF4-FFF2-40B4-BE49-F238E27FC236}">
                <a16:creationId xmlns:a16="http://schemas.microsoft.com/office/drawing/2014/main" id="{23083B12-671C-458C-A03A-257B21E75DDF}"/>
              </a:ext>
            </a:extLst>
          </p:cNvPr>
          <p:cNvPicPr>
            <a:picLocks noChangeAspect="1"/>
          </p:cNvPicPr>
          <p:nvPr/>
        </p:nvPicPr>
        <p:blipFill>
          <a:blip r:embed="rId3"/>
          <a:stretch>
            <a:fillRect/>
          </a:stretch>
        </p:blipFill>
        <p:spPr>
          <a:xfrm>
            <a:off x="150016" y="2110502"/>
            <a:ext cx="9796498" cy="4976098"/>
          </a:xfrm>
          <a:prstGeom prst="rect">
            <a:avLst/>
          </a:prstGeom>
        </p:spPr>
      </p:pic>
      <p:pic>
        <p:nvPicPr>
          <p:cNvPr id="14" name="Picture 13">
            <a:extLst>
              <a:ext uri="{FF2B5EF4-FFF2-40B4-BE49-F238E27FC236}">
                <a16:creationId xmlns:a16="http://schemas.microsoft.com/office/drawing/2014/main" id="{78CF13F8-2CAA-4E8E-9910-F472BD643ACA}"/>
              </a:ext>
            </a:extLst>
          </p:cNvPr>
          <p:cNvPicPr>
            <a:picLocks noChangeAspect="1"/>
          </p:cNvPicPr>
          <p:nvPr/>
        </p:nvPicPr>
        <p:blipFill rotWithShape="1">
          <a:blip r:embed="rId4"/>
          <a:srcRect l="7881" t="5407" r="9499" b="8163"/>
          <a:stretch/>
        </p:blipFill>
        <p:spPr>
          <a:xfrm>
            <a:off x="5181600" y="2971800"/>
            <a:ext cx="1597659" cy="1267414"/>
          </a:xfrm>
          <a:prstGeom prst="rect">
            <a:avLst/>
          </a:prstGeom>
          <a:ln w="3175">
            <a:solidFill>
              <a:srgbClr val="C00000"/>
            </a:solidFill>
          </a:ln>
          <a:effectLst>
            <a:outerShdw blurRad="63500" sx="102000" sy="102000" algn="ctr" rotWithShape="0">
              <a:prstClr val="black">
                <a:alpha val="40000"/>
              </a:prstClr>
            </a:outerShdw>
          </a:effectLst>
        </p:spPr>
      </p:pic>
      <p:cxnSp>
        <p:nvCxnSpPr>
          <p:cNvPr id="23" name="Straight Arrow Connector 22">
            <a:extLst>
              <a:ext uri="{FF2B5EF4-FFF2-40B4-BE49-F238E27FC236}">
                <a16:creationId xmlns:a16="http://schemas.microsoft.com/office/drawing/2014/main" id="{CF2B45C8-BC34-4F0B-BC3F-7B7BDAE78DCA}"/>
              </a:ext>
            </a:extLst>
          </p:cNvPr>
          <p:cNvCxnSpPr>
            <a:cxnSpLocks/>
          </p:cNvCxnSpPr>
          <p:nvPr/>
        </p:nvCxnSpPr>
        <p:spPr>
          <a:xfrm flipH="1">
            <a:off x="2438400" y="3733800"/>
            <a:ext cx="2590800" cy="76200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31742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34092-CF9E-4E0D-B587-EB988DEBC66B}"/>
              </a:ext>
            </a:extLst>
          </p:cNvPr>
          <p:cNvSpPr>
            <a:spLocks noGrp="1"/>
          </p:cNvSpPr>
          <p:nvPr>
            <p:ph type="title"/>
          </p:nvPr>
        </p:nvSpPr>
        <p:spPr>
          <a:xfrm>
            <a:off x="764540" y="692422"/>
            <a:ext cx="8529319" cy="584775"/>
          </a:xfrm>
        </p:spPr>
        <p:txBody>
          <a:bodyPr/>
          <a:lstStyle/>
          <a:p>
            <a:pPr algn="ctr"/>
            <a:r>
              <a:rPr lang="en-US" dirty="0"/>
              <a:t>BDISBO Tools/Report</a:t>
            </a:r>
          </a:p>
        </p:txBody>
      </p:sp>
      <p:sp>
        <p:nvSpPr>
          <p:cNvPr id="3" name="Text Placeholder 2">
            <a:extLst>
              <a:ext uri="{FF2B5EF4-FFF2-40B4-BE49-F238E27FC236}">
                <a16:creationId xmlns:a16="http://schemas.microsoft.com/office/drawing/2014/main" id="{70D39B85-7EDE-44B4-96B9-D2FA199AE112}"/>
              </a:ext>
            </a:extLst>
          </p:cNvPr>
          <p:cNvSpPr>
            <a:spLocks noGrp="1"/>
          </p:cNvSpPr>
          <p:nvPr>
            <p:ph type="body" idx="1"/>
          </p:nvPr>
        </p:nvSpPr>
        <p:spPr>
          <a:xfrm>
            <a:off x="732456" y="1828800"/>
            <a:ext cx="8561403" cy="5539978"/>
          </a:xfrm>
        </p:spPr>
        <p:txBody>
          <a:bodyPr/>
          <a:lstStyle/>
          <a:p>
            <a:pPr marL="457200" indent="-457200">
              <a:buFont typeface="Wingdings" panose="05000000000000000000" pitchFamily="2" charset="2"/>
              <a:buChar char="Ø"/>
            </a:pPr>
            <a:r>
              <a:rPr lang="en-US" sz="2000" dirty="0"/>
              <a:t>Small and Small Diverse Business Spend Report</a:t>
            </a:r>
          </a:p>
          <a:p>
            <a:pPr marL="800100" lvl="1" indent="-342900">
              <a:buFont typeface="Arial" panose="020B0604020202020204" pitchFamily="34" charset="0"/>
              <a:buChar char="•"/>
            </a:pPr>
            <a:r>
              <a:rPr lang="en-US" dirty="0"/>
              <a:t>Business Warehouse Report</a:t>
            </a:r>
          </a:p>
          <a:p>
            <a:pPr marL="800100" lvl="1" indent="-342900">
              <a:buFont typeface="Arial" panose="020B0604020202020204" pitchFamily="34" charset="0"/>
              <a:buChar char="•"/>
            </a:pPr>
            <a:r>
              <a:rPr lang="en-US" dirty="0"/>
              <a:t>Captures Small Reserve Info.</a:t>
            </a:r>
          </a:p>
          <a:p>
            <a:pPr marL="742950" lvl="1" indent="-285750">
              <a:buFont typeface="Arial" panose="020B0604020202020204" pitchFamily="34" charset="0"/>
              <a:buChar char="•"/>
            </a:pPr>
            <a:r>
              <a:rPr lang="en-US" dirty="0"/>
              <a:t> Captures SB and SDB prime spend</a:t>
            </a:r>
          </a:p>
          <a:p>
            <a:pPr lvl="1"/>
            <a:endParaRPr lang="en-US" sz="2000" dirty="0"/>
          </a:p>
          <a:p>
            <a:pPr marL="457200" indent="-457200">
              <a:buFont typeface="Wingdings" panose="05000000000000000000" pitchFamily="2" charset="2"/>
              <a:buChar char="Ø"/>
            </a:pPr>
            <a:r>
              <a:rPr lang="en-US" sz="2000" dirty="0"/>
              <a:t>Agency Award / Solicitation Report</a:t>
            </a:r>
          </a:p>
          <a:p>
            <a:pPr marL="742950" lvl="1" indent="-285750">
              <a:buFont typeface="Arial" panose="020B0604020202020204" pitchFamily="34" charset="0"/>
              <a:buChar char="•"/>
            </a:pPr>
            <a:r>
              <a:rPr lang="en-US" dirty="0"/>
              <a:t>Captures Award Information</a:t>
            </a:r>
          </a:p>
          <a:p>
            <a:pPr marL="742950" lvl="1" indent="-285750">
              <a:buFont typeface="Arial" panose="020B0604020202020204" pitchFamily="34" charset="0"/>
              <a:buChar char="•"/>
            </a:pPr>
            <a:r>
              <a:rPr lang="en-US" dirty="0"/>
              <a:t>Captures Solicitation Information</a:t>
            </a:r>
          </a:p>
          <a:p>
            <a:pPr marL="742950" lvl="1" indent="-285750">
              <a:buFont typeface="Arial" panose="020B0604020202020204" pitchFamily="34" charset="0"/>
              <a:buChar char="•"/>
            </a:pPr>
            <a:r>
              <a:rPr lang="en-US" dirty="0"/>
              <a:t>Submit to BDISBO</a:t>
            </a:r>
          </a:p>
          <a:p>
            <a:pPr lvl="1"/>
            <a:endParaRPr lang="en-US" sz="2000" dirty="0"/>
          </a:p>
          <a:p>
            <a:pPr marL="457200" indent="-457200">
              <a:buFont typeface="Wingdings" panose="05000000000000000000" pitchFamily="2" charset="2"/>
              <a:buChar char="Ø"/>
            </a:pPr>
            <a:r>
              <a:rPr lang="en-US" sz="2000" dirty="0"/>
              <a:t>Agency Procurement Forecast Report</a:t>
            </a:r>
          </a:p>
          <a:p>
            <a:pPr marL="742950" lvl="1" indent="-285750">
              <a:buFont typeface="Arial" panose="020B0604020202020204" pitchFamily="34" charset="0"/>
              <a:buChar char="•"/>
            </a:pPr>
            <a:r>
              <a:rPr lang="en-US" dirty="0"/>
              <a:t>Forecasts Agency Procurements 6 – 12 Months in Advance</a:t>
            </a:r>
          </a:p>
          <a:p>
            <a:pPr marL="742950" lvl="1" indent="-285750">
              <a:buFont typeface="Arial" panose="020B0604020202020204" pitchFamily="34" charset="0"/>
              <a:buChar char="•"/>
            </a:pPr>
            <a:r>
              <a:rPr lang="en-US" dirty="0"/>
              <a:t>Submit to BDISBO</a:t>
            </a:r>
          </a:p>
          <a:p>
            <a:pPr lvl="1"/>
            <a:endParaRPr lang="en-US" sz="2000" dirty="0"/>
          </a:p>
          <a:p>
            <a:pPr marL="457200" indent="-457200">
              <a:buFont typeface="Wingdings" panose="05000000000000000000" pitchFamily="2" charset="2"/>
              <a:buChar char="Ø"/>
            </a:pPr>
            <a:r>
              <a:rPr lang="en-US" sz="2000" dirty="0"/>
              <a:t>BDISBO’s Intranet Site</a:t>
            </a:r>
          </a:p>
          <a:p>
            <a:pPr marL="742950" lvl="1" indent="-285750">
              <a:buFont typeface="Arial" panose="020B0604020202020204" pitchFamily="34" charset="0"/>
              <a:buChar char="•"/>
            </a:pPr>
            <a:r>
              <a:rPr lang="en-US" dirty="0"/>
              <a:t>Agency Folder Specific</a:t>
            </a:r>
          </a:p>
          <a:p>
            <a:pPr marL="742950" lvl="1" indent="-285750">
              <a:buFont typeface="Arial" panose="020B0604020202020204" pitchFamily="34" charset="0"/>
              <a:buChar char="•"/>
            </a:pPr>
            <a:r>
              <a:rPr lang="en-US" dirty="0"/>
              <a:t>Monitoring Tool</a:t>
            </a:r>
          </a:p>
          <a:p>
            <a:pPr marL="742950" lvl="1" indent="-285750">
              <a:buFont typeface="Arial" panose="020B0604020202020204" pitchFamily="34" charset="0"/>
              <a:buChar char="•"/>
            </a:pPr>
            <a:r>
              <a:rPr lang="en-US" dirty="0"/>
              <a:t>Reports due the 5</a:t>
            </a:r>
            <a:r>
              <a:rPr lang="en-US" baseline="30000" dirty="0"/>
              <a:t>th</a:t>
            </a:r>
            <a:r>
              <a:rPr lang="en-US" dirty="0"/>
              <a:t> of every month </a:t>
            </a:r>
          </a:p>
          <a:p>
            <a:pPr lvl="1"/>
            <a:endParaRPr lang="en-US" sz="2200" dirty="0"/>
          </a:p>
        </p:txBody>
      </p:sp>
    </p:spTree>
    <p:extLst>
      <p:ext uri="{BB962C8B-B14F-4D97-AF65-F5344CB8AC3E}">
        <p14:creationId xmlns:p14="http://schemas.microsoft.com/office/powerpoint/2010/main" val="27883831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B0D8E0D-A2D8-4B90-92DE-73A23A7F108B}"/>
              </a:ext>
            </a:extLst>
          </p:cNvPr>
          <p:cNvSpPr>
            <a:spLocks noGrp="1"/>
          </p:cNvSpPr>
          <p:nvPr>
            <p:ph type="body" idx="1"/>
          </p:nvPr>
        </p:nvSpPr>
        <p:spPr>
          <a:xfrm>
            <a:off x="596900" y="1940560"/>
            <a:ext cx="8864600" cy="2539157"/>
          </a:xfrm>
        </p:spPr>
        <p:txBody>
          <a:bodyPr/>
          <a:lstStyle/>
          <a:p>
            <a:pPr marL="285750" indent="-285750">
              <a:spcAft>
                <a:spcPts val="3000"/>
              </a:spcAft>
              <a:buFont typeface="Wingdings" panose="05000000000000000000" pitchFamily="2" charset="2"/>
              <a:buChar char="Ø"/>
            </a:pPr>
            <a:r>
              <a:rPr lang="en-US" sz="2800" dirty="0"/>
              <a:t>Business Warehouse</a:t>
            </a:r>
          </a:p>
          <a:p>
            <a:pPr marL="285750" indent="-285750">
              <a:spcAft>
                <a:spcPts val="3000"/>
              </a:spcAft>
              <a:buFont typeface="Wingdings" panose="05000000000000000000" pitchFamily="2" charset="2"/>
              <a:buChar char="Ø"/>
            </a:pPr>
            <a:r>
              <a:rPr lang="en-US" sz="2800" dirty="0"/>
              <a:t>Reports on procurement, IT, and construction payments made by agencies to Small Diverse Businesses and Small Businesses. The payments are associated with specific Commitment Items identified by BDISBO.</a:t>
            </a:r>
          </a:p>
        </p:txBody>
      </p:sp>
      <p:sp>
        <p:nvSpPr>
          <p:cNvPr id="5" name="Title 4">
            <a:extLst>
              <a:ext uri="{FF2B5EF4-FFF2-40B4-BE49-F238E27FC236}">
                <a16:creationId xmlns:a16="http://schemas.microsoft.com/office/drawing/2014/main" id="{19E3A0E4-926C-4128-A9F6-B868A88B496C}"/>
              </a:ext>
            </a:extLst>
          </p:cNvPr>
          <p:cNvSpPr>
            <a:spLocks noGrp="1"/>
          </p:cNvSpPr>
          <p:nvPr>
            <p:ph type="title"/>
          </p:nvPr>
        </p:nvSpPr>
        <p:spPr>
          <a:xfrm>
            <a:off x="764540" y="692422"/>
            <a:ext cx="8529319" cy="584775"/>
          </a:xfrm>
        </p:spPr>
        <p:txBody>
          <a:bodyPr/>
          <a:lstStyle/>
          <a:p>
            <a:r>
              <a:rPr lang="en-US" dirty="0"/>
              <a:t>Small &amp; Diverse Spend Report</a:t>
            </a:r>
          </a:p>
        </p:txBody>
      </p:sp>
    </p:spTree>
    <p:extLst>
      <p:ext uri="{BB962C8B-B14F-4D97-AF65-F5344CB8AC3E}">
        <p14:creationId xmlns:p14="http://schemas.microsoft.com/office/powerpoint/2010/main" val="36455581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89FC094-05B6-4A93-80EC-EA447DC46CB9}"/>
              </a:ext>
            </a:extLst>
          </p:cNvPr>
          <p:cNvSpPr>
            <a:spLocks noGrp="1"/>
          </p:cNvSpPr>
          <p:nvPr>
            <p:ph type="title"/>
          </p:nvPr>
        </p:nvSpPr>
        <p:spPr>
          <a:xfrm>
            <a:off x="764540" y="692422"/>
            <a:ext cx="8529319" cy="584775"/>
          </a:xfrm>
        </p:spPr>
        <p:txBody>
          <a:bodyPr/>
          <a:lstStyle/>
          <a:p>
            <a:r>
              <a:rPr lang="en-US" dirty="0"/>
              <a:t>Small &amp; Diverse Spend Report</a:t>
            </a:r>
          </a:p>
        </p:txBody>
      </p:sp>
      <p:sp>
        <p:nvSpPr>
          <p:cNvPr id="10" name="Text Placeholder 5">
            <a:extLst>
              <a:ext uri="{FF2B5EF4-FFF2-40B4-BE49-F238E27FC236}">
                <a16:creationId xmlns:a16="http://schemas.microsoft.com/office/drawing/2014/main" id="{8903338B-2952-4531-B18C-9330752E6C62}"/>
              </a:ext>
            </a:extLst>
          </p:cNvPr>
          <p:cNvSpPr>
            <a:spLocks noGrp="1"/>
          </p:cNvSpPr>
          <p:nvPr>
            <p:ph type="body" idx="1"/>
          </p:nvPr>
        </p:nvSpPr>
        <p:spPr>
          <a:xfrm>
            <a:off x="568430" y="1776501"/>
            <a:ext cx="8864600" cy="4745915"/>
          </a:xfrm>
        </p:spPr>
        <p:txBody>
          <a:bodyPr/>
          <a:lstStyle/>
          <a:p>
            <a:pPr>
              <a:spcAft>
                <a:spcPts val="1200"/>
              </a:spcAft>
            </a:pPr>
            <a:r>
              <a:rPr lang="en-US" sz="2800" dirty="0"/>
              <a:t>Prerequisites</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0000"/>
              </a:lnSpc>
              <a:spcBef>
                <a:spcPts val="2400"/>
              </a:spcBef>
              <a:spcAft>
                <a:spcPts val="0"/>
              </a:spcAft>
              <a:buFont typeface="Wingdings" panose="05000000000000000000" pitchFamily="2" charset="2"/>
              <a:buChar char="Ø"/>
            </a:pPr>
            <a:r>
              <a:rPr lang="en-US" sz="2400" dirty="0">
                <a:latin typeface="Calibri" panose="020F0502020204030204" pitchFamily="34" charset="0"/>
                <a:ea typeface="Times New Roman" panose="02020603050405020304" pitchFamily="18" charset="0"/>
                <a:cs typeface="Times New Roman" panose="02020603050405020304" pitchFamily="18" charset="0"/>
              </a:rPr>
              <a:t>Know your 6-digit Employee ID Number.</a:t>
            </a:r>
          </a:p>
          <a:p>
            <a:pPr marL="342900" marR="0" lvl="0" indent="-342900">
              <a:lnSpc>
                <a:spcPct val="110000"/>
              </a:lnSpc>
              <a:spcBef>
                <a:spcPts val="2400"/>
              </a:spcBef>
              <a:spcAft>
                <a:spcPts val="0"/>
              </a:spcAft>
              <a:buFont typeface="Wingdings" panose="05000000000000000000" pitchFamily="2" charset="2"/>
              <a:buChar char="Ø"/>
            </a:pPr>
            <a:r>
              <a:rPr lang="en-US" sz="2400" dirty="0">
                <a:latin typeface="Calibri" panose="020F0502020204030204" pitchFamily="34" charset="0"/>
                <a:ea typeface="Times New Roman" panose="02020603050405020304" pitchFamily="18" charset="0"/>
                <a:cs typeface="Times New Roman" panose="02020603050405020304" pitchFamily="18" charset="0"/>
              </a:rPr>
              <a:t>Obtain: *</a:t>
            </a:r>
          </a:p>
          <a:p>
            <a:pPr marL="742950" marR="0" lvl="1" indent="-285750">
              <a:lnSpc>
                <a:spcPct val="110000"/>
              </a:lnSpc>
              <a:spcAft>
                <a:spcPts val="0"/>
              </a:spcAft>
              <a:buFont typeface="Symbol" panose="05050102010706020507" pitchFamily="18" charset="2"/>
              <a:buChar char=""/>
            </a:pPr>
            <a:r>
              <a:rPr lang="en-US" sz="2400" dirty="0">
                <a:latin typeface="Calibri" panose="020F0502020204030204" pitchFamily="34" charset="0"/>
                <a:ea typeface="Times New Roman" panose="02020603050405020304" pitchFamily="18" charset="0"/>
                <a:cs typeface="Times New Roman" panose="02020603050405020304" pitchFamily="18" charset="0"/>
              </a:rPr>
              <a:t>SAP logon account</a:t>
            </a:r>
          </a:p>
          <a:p>
            <a:pPr marL="742950" marR="0" lvl="1" indent="-285750">
              <a:lnSpc>
                <a:spcPct val="110000"/>
              </a:lnSpc>
              <a:spcAft>
                <a:spcPts val="0"/>
              </a:spcAft>
              <a:buFont typeface="Symbol" panose="05050102010706020507" pitchFamily="18" charset="2"/>
              <a:buChar char=""/>
            </a:pPr>
            <a:r>
              <a:rPr lang="en-US" sz="2400" dirty="0">
                <a:latin typeface="Calibri" panose="020F0502020204030204" pitchFamily="34" charset="0"/>
                <a:ea typeface="Times New Roman" panose="02020603050405020304" pitchFamily="18" charset="0"/>
                <a:cs typeface="Times New Roman" panose="02020603050405020304" pitchFamily="18" charset="0"/>
              </a:rPr>
              <a:t>A BW login account with username and password</a:t>
            </a:r>
          </a:p>
          <a:p>
            <a:pPr marL="742950" marR="0" lvl="1" indent="-285750">
              <a:lnSpc>
                <a:spcPct val="110000"/>
              </a:lnSpc>
              <a:spcAft>
                <a:spcPts val="600"/>
              </a:spcAft>
              <a:buFont typeface="Symbol" panose="05050102010706020507" pitchFamily="18" charset="2"/>
              <a:buChar char=""/>
            </a:pPr>
            <a:r>
              <a:rPr lang="en-US" sz="2400" dirty="0">
                <a:latin typeface="Calibri" panose="020F0502020204030204" pitchFamily="34" charset="0"/>
                <a:ea typeface="Times New Roman" panose="02020603050405020304" pitchFamily="18" charset="0"/>
                <a:cs typeface="Times New Roman" panose="02020603050405020304" pitchFamily="18" charset="0"/>
              </a:rPr>
              <a:t>SAP roles authorization (Procurement role)</a:t>
            </a:r>
          </a:p>
          <a:p>
            <a:pPr>
              <a:lnSpc>
                <a:spcPct val="110000"/>
              </a:lnSpc>
              <a:spcBef>
                <a:spcPts val="2400"/>
              </a:spcBef>
              <a:spcAft>
                <a:spcPts val="600"/>
              </a:spcAft>
            </a:pPr>
            <a:r>
              <a:rPr lang="en-US" sz="2400" dirty="0">
                <a:latin typeface="Calibri" panose="020F0502020204030204" pitchFamily="34" charset="0"/>
                <a:ea typeface="Times New Roman" panose="02020603050405020304" pitchFamily="18" charset="0"/>
                <a:cs typeface="Times New Roman" panose="02020603050405020304" pitchFamily="18" charset="0"/>
              </a:rPr>
              <a:t>*This is generally done through your agency Human Resources.</a:t>
            </a:r>
          </a:p>
          <a:p>
            <a:pPr marL="342900" indent="-342900">
              <a:spcAft>
                <a:spcPts val="1200"/>
              </a:spcAft>
              <a:buFont typeface="Arial" panose="020B0604020202020204" pitchFamily="34" charset="0"/>
              <a:buChar char="•"/>
            </a:pPr>
            <a:endParaRPr lang="en-US" sz="1600" dirty="0"/>
          </a:p>
          <a:p>
            <a:pPr marL="342900" indent="-342900">
              <a:spcAft>
                <a:spcPts val="1200"/>
              </a:spcAft>
              <a:buFont typeface="Arial" panose="020B0604020202020204" pitchFamily="34" charset="0"/>
              <a:buChar char="•"/>
            </a:pPr>
            <a:endParaRPr lang="en-US" sz="1600" dirty="0"/>
          </a:p>
        </p:txBody>
      </p:sp>
    </p:spTree>
    <p:extLst>
      <p:ext uri="{BB962C8B-B14F-4D97-AF65-F5344CB8AC3E}">
        <p14:creationId xmlns:p14="http://schemas.microsoft.com/office/powerpoint/2010/main" val="13799919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89FC094-05B6-4A93-80EC-EA447DC46CB9}"/>
              </a:ext>
            </a:extLst>
          </p:cNvPr>
          <p:cNvSpPr>
            <a:spLocks noGrp="1"/>
          </p:cNvSpPr>
          <p:nvPr>
            <p:ph type="title"/>
          </p:nvPr>
        </p:nvSpPr>
        <p:spPr>
          <a:xfrm>
            <a:off x="764540" y="692422"/>
            <a:ext cx="8529319" cy="584775"/>
          </a:xfrm>
        </p:spPr>
        <p:txBody>
          <a:bodyPr/>
          <a:lstStyle/>
          <a:p>
            <a:r>
              <a:rPr lang="en-US" dirty="0"/>
              <a:t>Small &amp; Diverse Spend Report</a:t>
            </a:r>
          </a:p>
        </p:txBody>
      </p:sp>
      <p:pic>
        <p:nvPicPr>
          <p:cNvPr id="9" name="Picture 8">
            <a:extLst>
              <a:ext uri="{FF2B5EF4-FFF2-40B4-BE49-F238E27FC236}">
                <a16:creationId xmlns:a16="http://schemas.microsoft.com/office/drawing/2014/main" id="{AC5A6522-E87A-4AC4-91A7-0D9E3CBABA09}"/>
              </a:ext>
            </a:extLst>
          </p:cNvPr>
          <p:cNvPicPr>
            <a:picLocks noChangeAspect="1"/>
          </p:cNvPicPr>
          <p:nvPr/>
        </p:nvPicPr>
        <p:blipFill>
          <a:blip r:embed="rId3"/>
          <a:stretch>
            <a:fillRect/>
          </a:stretch>
        </p:blipFill>
        <p:spPr>
          <a:xfrm>
            <a:off x="1819275" y="3352800"/>
            <a:ext cx="6419850" cy="2047875"/>
          </a:xfrm>
          <a:prstGeom prst="rect">
            <a:avLst/>
          </a:prstGeom>
        </p:spPr>
      </p:pic>
      <p:sp>
        <p:nvSpPr>
          <p:cNvPr id="10" name="Text Placeholder 5">
            <a:extLst>
              <a:ext uri="{FF2B5EF4-FFF2-40B4-BE49-F238E27FC236}">
                <a16:creationId xmlns:a16="http://schemas.microsoft.com/office/drawing/2014/main" id="{8903338B-2952-4531-B18C-9330752E6C62}"/>
              </a:ext>
            </a:extLst>
          </p:cNvPr>
          <p:cNvSpPr>
            <a:spLocks noGrp="1"/>
          </p:cNvSpPr>
          <p:nvPr>
            <p:ph type="body" idx="1"/>
          </p:nvPr>
        </p:nvSpPr>
        <p:spPr>
          <a:xfrm>
            <a:off x="568430" y="5647492"/>
            <a:ext cx="8864600" cy="677108"/>
          </a:xfrm>
        </p:spPr>
        <p:txBody>
          <a:bodyPr/>
          <a:lstStyle/>
          <a:p>
            <a:pPr marL="342900" marR="0" lvl="0" indent="-342900">
              <a:lnSpc>
                <a:spcPct val="110000"/>
              </a:lnSpc>
              <a:spcBef>
                <a:spcPts val="0"/>
              </a:spcBef>
              <a:spcAft>
                <a:spcPts val="0"/>
              </a:spcAft>
              <a:buFont typeface="+mj-lt"/>
              <a:buAutoNum type="arabicPeriod"/>
            </a:pPr>
            <a:r>
              <a:rPr lang="en-US" sz="2000" dirty="0">
                <a:latin typeface="Calibri" panose="020F0502020204030204" pitchFamily="34" charset="0"/>
                <a:ea typeface="Times New Roman" panose="02020603050405020304" pitchFamily="18" charset="0"/>
                <a:cs typeface="Times New Roman" panose="02020603050405020304" pitchFamily="18" charset="0"/>
              </a:rPr>
              <a:t>Enter the 2-digit month and 4-digit year</a:t>
            </a:r>
          </a:p>
          <a:p>
            <a:pPr marL="342900" marR="0" lvl="0" indent="-342900">
              <a:lnSpc>
                <a:spcPct val="110000"/>
              </a:lnSpc>
              <a:spcBef>
                <a:spcPts val="0"/>
              </a:spcBef>
              <a:spcAft>
                <a:spcPts val="0"/>
              </a:spcAft>
              <a:buFont typeface="+mj-lt"/>
              <a:buAutoNum type="arabicPeriod"/>
            </a:pPr>
            <a:r>
              <a:rPr lang="en-US" sz="2000" dirty="0">
                <a:latin typeface="Calibri" panose="020F0502020204030204" pitchFamily="34" charset="0"/>
                <a:ea typeface="Times New Roman" panose="02020603050405020304" pitchFamily="18" charset="0"/>
                <a:cs typeface="Times New Roman" panose="02020603050405020304" pitchFamily="18" charset="0"/>
              </a:rPr>
              <a:t>Enter the business area</a:t>
            </a:r>
          </a:p>
        </p:txBody>
      </p:sp>
      <p:sp>
        <p:nvSpPr>
          <p:cNvPr id="2" name="Rectangle 1">
            <a:extLst>
              <a:ext uri="{FF2B5EF4-FFF2-40B4-BE49-F238E27FC236}">
                <a16:creationId xmlns:a16="http://schemas.microsoft.com/office/drawing/2014/main" id="{FDD75F7F-1DD2-4032-AA98-94F8F45E1395}"/>
              </a:ext>
            </a:extLst>
          </p:cNvPr>
          <p:cNvSpPr/>
          <p:nvPr/>
        </p:nvSpPr>
        <p:spPr>
          <a:xfrm>
            <a:off x="568430" y="1966824"/>
            <a:ext cx="8864600" cy="1261884"/>
          </a:xfrm>
          <a:prstGeom prst="rect">
            <a:avLst/>
          </a:prstGeom>
        </p:spPr>
        <p:txBody>
          <a:bodyPr wrap="square">
            <a:spAutoFit/>
          </a:bodyPr>
          <a:lstStyle/>
          <a:p>
            <a:r>
              <a:rPr lang="en-US" sz="2800" dirty="0"/>
              <a:t>Go to Business Warehouse</a:t>
            </a:r>
          </a:p>
          <a:p>
            <a:pPr marL="742950" lvl="1" indent="-285750">
              <a:buFont typeface="Arial" panose="020B0604020202020204" pitchFamily="34" charset="0"/>
              <a:buChar char="•"/>
            </a:pPr>
            <a:r>
              <a:rPr lang="en-US" sz="2400" dirty="0"/>
              <a:t>Roles &gt; Procurement Reporting &gt; Global Spend &gt; Small Diverse Spend by Business Area</a:t>
            </a:r>
          </a:p>
        </p:txBody>
      </p:sp>
    </p:spTree>
    <p:extLst>
      <p:ext uri="{BB962C8B-B14F-4D97-AF65-F5344CB8AC3E}">
        <p14:creationId xmlns:p14="http://schemas.microsoft.com/office/powerpoint/2010/main" val="1375510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EF2D0-FF17-49FB-A280-93B222EB898A}"/>
              </a:ext>
            </a:extLst>
          </p:cNvPr>
          <p:cNvSpPr>
            <a:spLocks noGrp="1"/>
          </p:cNvSpPr>
          <p:nvPr>
            <p:ph type="title"/>
          </p:nvPr>
        </p:nvSpPr>
        <p:spPr>
          <a:xfrm>
            <a:off x="764540" y="692422"/>
            <a:ext cx="8529319" cy="584775"/>
          </a:xfrm>
        </p:spPr>
        <p:txBody>
          <a:bodyPr/>
          <a:lstStyle/>
          <a:p>
            <a:r>
              <a:rPr lang="en-US" dirty="0"/>
              <a:t>Agenda</a:t>
            </a:r>
          </a:p>
        </p:txBody>
      </p:sp>
      <p:sp>
        <p:nvSpPr>
          <p:cNvPr id="3" name="Text Placeholder 2">
            <a:extLst>
              <a:ext uri="{FF2B5EF4-FFF2-40B4-BE49-F238E27FC236}">
                <a16:creationId xmlns:a16="http://schemas.microsoft.com/office/drawing/2014/main" id="{0E4AE723-57C5-413B-B282-65EB977DA4D7}"/>
              </a:ext>
            </a:extLst>
          </p:cNvPr>
          <p:cNvSpPr>
            <a:spLocks noGrp="1"/>
          </p:cNvSpPr>
          <p:nvPr>
            <p:ph type="body" idx="1"/>
          </p:nvPr>
        </p:nvSpPr>
        <p:spPr>
          <a:xfrm>
            <a:off x="596900" y="1940560"/>
            <a:ext cx="8864600" cy="5288627"/>
          </a:xfrm>
        </p:spPr>
        <p:txBody>
          <a:bodyPr/>
          <a:lstStyle/>
          <a:p>
            <a:pPr>
              <a:spcAft>
                <a:spcPts val="2640"/>
              </a:spcAft>
              <a:buFont typeface="Wingdings" panose="05000000000000000000" pitchFamily="2" charset="2"/>
              <a:buChar char="Ø"/>
            </a:pPr>
            <a:r>
              <a:rPr lang="en-US" sz="2400" dirty="0"/>
              <a:t>Welcome/Introductions</a:t>
            </a:r>
          </a:p>
          <a:p>
            <a:pPr>
              <a:spcAft>
                <a:spcPts val="2640"/>
              </a:spcAft>
              <a:buFont typeface="Wingdings" panose="05000000000000000000" pitchFamily="2" charset="2"/>
              <a:buChar char="Ø"/>
            </a:pPr>
            <a:r>
              <a:rPr lang="en-US" sz="2400" dirty="0"/>
              <a:t>BDISBO Organization</a:t>
            </a:r>
          </a:p>
          <a:p>
            <a:pPr>
              <a:spcAft>
                <a:spcPts val="2640"/>
              </a:spcAft>
              <a:buFont typeface="Wingdings" panose="05000000000000000000" pitchFamily="2" charset="2"/>
              <a:buChar char="Ø"/>
            </a:pPr>
            <a:r>
              <a:rPr lang="en-US" sz="2400" dirty="0"/>
              <a:t> Governor’s Priorities and Agenda</a:t>
            </a:r>
          </a:p>
          <a:p>
            <a:pPr>
              <a:spcAft>
                <a:spcPts val="2640"/>
              </a:spcAft>
              <a:buFont typeface="Wingdings" panose="05000000000000000000" pitchFamily="2" charset="2"/>
              <a:buChar char="Ø"/>
            </a:pPr>
            <a:r>
              <a:rPr lang="en-US" sz="2400" dirty="0"/>
              <a:t>The Problem We Need To Solve</a:t>
            </a:r>
          </a:p>
          <a:p>
            <a:pPr>
              <a:spcAft>
                <a:spcPts val="2640"/>
              </a:spcAft>
              <a:buFont typeface="Wingdings" panose="05000000000000000000" pitchFamily="2" charset="2"/>
              <a:buChar char="Ø"/>
            </a:pPr>
            <a:r>
              <a:rPr lang="en-US" sz="2400" dirty="0"/>
              <a:t>What We Are Asking You To Do   </a:t>
            </a:r>
          </a:p>
          <a:p>
            <a:pPr>
              <a:spcAft>
                <a:spcPts val="2640"/>
              </a:spcAft>
              <a:buFont typeface="Wingdings" panose="05000000000000000000" pitchFamily="2" charset="2"/>
              <a:buChar char="Ø"/>
            </a:pPr>
            <a:r>
              <a:rPr lang="en-US" sz="2400" dirty="0"/>
              <a:t>Jaggaer System Update– Increase Utilization of RFPs</a:t>
            </a:r>
          </a:p>
          <a:p>
            <a:pPr>
              <a:spcAft>
                <a:spcPts val="2640"/>
              </a:spcAft>
              <a:buFont typeface="Wingdings" panose="05000000000000000000" pitchFamily="2" charset="2"/>
              <a:buChar char="Ø"/>
            </a:pPr>
            <a:r>
              <a:rPr lang="en-US" sz="2400" dirty="0"/>
              <a:t>Small Business Programs &amp; Reporting</a:t>
            </a:r>
          </a:p>
          <a:p>
            <a:pPr>
              <a:spcAft>
                <a:spcPts val="2640"/>
              </a:spcAft>
              <a:buFont typeface="Wingdings" panose="05000000000000000000" pitchFamily="2" charset="2"/>
              <a:buChar char="Ø"/>
            </a:pPr>
            <a:r>
              <a:rPr lang="en-US" sz="2400" dirty="0"/>
              <a:t>Questions and Answers</a:t>
            </a:r>
          </a:p>
        </p:txBody>
      </p:sp>
    </p:spTree>
    <p:extLst>
      <p:ext uri="{BB962C8B-B14F-4D97-AF65-F5344CB8AC3E}">
        <p14:creationId xmlns:p14="http://schemas.microsoft.com/office/powerpoint/2010/main" val="20677186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4BA9E10E-40B1-45D1-8E9B-FFC3B4803FC4}"/>
              </a:ext>
            </a:extLst>
          </p:cNvPr>
          <p:cNvSpPr>
            <a:spLocks noGrp="1"/>
          </p:cNvSpPr>
          <p:nvPr>
            <p:ph type="body" idx="1"/>
          </p:nvPr>
        </p:nvSpPr>
        <p:spPr>
          <a:xfrm>
            <a:off x="568430" y="1776501"/>
            <a:ext cx="8864600" cy="2954655"/>
          </a:xfrm>
        </p:spPr>
        <p:txBody>
          <a:bodyPr/>
          <a:lstStyle/>
          <a:p>
            <a:pPr>
              <a:spcAft>
                <a:spcPts val="1200"/>
              </a:spcAft>
            </a:pPr>
            <a:r>
              <a:rPr lang="en-US" sz="2000" dirty="0"/>
              <a:t>With Identified Commitment Items (CI) Hierarchy summary sheet</a:t>
            </a:r>
          </a:p>
          <a:p>
            <a:pPr marL="342900" indent="-342900">
              <a:spcAft>
                <a:spcPts val="1200"/>
              </a:spcAft>
              <a:buFont typeface="Arial" panose="020B0604020202020204" pitchFamily="34" charset="0"/>
              <a:buChar char="•"/>
            </a:pPr>
            <a:r>
              <a:rPr lang="en-US" sz="1600" dirty="0"/>
              <a:t>Summary of the Prime Small Diverse Business and Small Business spend for each business area.</a:t>
            </a:r>
          </a:p>
          <a:p>
            <a:pPr marL="342900" indent="-342900">
              <a:spcAft>
                <a:spcPts val="1200"/>
              </a:spcAft>
              <a:buFont typeface="Arial" panose="020B0604020202020204" pitchFamily="34" charset="0"/>
              <a:buChar char="•"/>
            </a:pPr>
            <a:r>
              <a:rPr lang="en-US" sz="1600" dirty="0"/>
              <a:t>Spend will appear only for the business area on which the report was run (all other business areas will be $0).</a:t>
            </a:r>
          </a:p>
          <a:p>
            <a:pPr marL="342900" indent="-342900">
              <a:spcAft>
                <a:spcPts val="1200"/>
              </a:spcAft>
              <a:buFont typeface="Arial" panose="020B0604020202020204" pitchFamily="34" charset="0"/>
              <a:buChar char="•"/>
            </a:pPr>
            <a:r>
              <a:rPr lang="en-US" sz="1600" dirty="0"/>
              <a:t>Provides a percentage for each designation of spend.</a:t>
            </a:r>
          </a:p>
          <a:p>
            <a:pPr marL="342900" indent="-342900">
              <a:spcAft>
                <a:spcPts val="1200"/>
              </a:spcAft>
              <a:buFont typeface="Arial" panose="020B0604020202020204" pitchFamily="34" charset="0"/>
              <a:buChar char="•"/>
            </a:pPr>
            <a:r>
              <a:rPr lang="en-US" sz="1600" dirty="0"/>
              <a:t>Tool For Agency Prime Spend </a:t>
            </a:r>
          </a:p>
          <a:p>
            <a:pPr marL="342900" indent="-342900">
              <a:spcAft>
                <a:spcPts val="1200"/>
              </a:spcAft>
              <a:buFont typeface="Arial" panose="020B0604020202020204" pitchFamily="34" charset="0"/>
              <a:buChar char="•"/>
            </a:pPr>
            <a:endParaRPr lang="en-US" sz="1600" dirty="0"/>
          </a:p>
          <a:p>
            <a:pPr marL="342900" indent="-342900">
              <a:spcAft>
                <a:spcPts val="1200"/>
              </a:spcAft>
              <a:buFont typeface="Arial" panose="020B0604020202020204" pitchFamily="34" charset="0"/>
              <a:buChar char="•"/>
            </a:pPr>
            <a:endParaRPr lang="en-US" sz="1600" dirty="0"/>
          </a:p>
        </p:txBody>
      </p:sp>
      <p:graphicFrame>
        <p:nvGraphicFramePr>
          <p:cNvPr id="5" name="Table 4">
            <a:extLst>
              <a:ext uri="{FF2B5EF4-FFF2-40B4-BE49-F238E27FC236}">
                <a16:creationId xmlns:a16="http://schemas.microsoft.com/office/drawing/2014/main" id="{AF1F15AB-AC96-409E-BF6D-3BDD597656FA}"/>
              </a:ext>
            </a:extLst>
          </p:cNvPr>
          <p:cNvGraphicFramePr>
            <a:graphicFrameLocks noGrp="1"/>
          </p:cNvGraphicFramePr>
          <p:nvPr>
            <p:extLst>
              <p:ext uri="{D42A27DB-BD31-4B8C-83A1-F6EECF244321}">
                <p14:modId xmlns:p14="http://schemas.microsoft.com/office/powerpoint/2010/main" val="1099866373"/>
              </p:ext>
            </p:extLst>
          </p:nvPr>
        </p:nvGraphicFramePr>
        <p:xfrm>
          <a:off x="838200" y="4953000"/>
          <a:ext cx="8078902" cy="1463040"/>
        </p:xfrm>
        <a:graphic>
          <a:graphicData uri="http://schemas.openxmlformats.org/drawingml/2006/table">
            <a:tbl>
              <a:tblPr/>
              <a:tblGrid>
                <a:gridCol w="1066800">
                  <a:extLst>
                    <a:ext uri="{9D8B030D-6E8A-4147-A177-3AD203B41FA5}">
                      <a16:colId xmlns:a16="http://schemas.microsoft.com/office/drawing/2014/main" val="281594996"/>
                    </a:ext>
                  </a:extLst>
                </a:gridCol>
                <a:gridCol w="7012102">
                  <a:extLst>
                    <a:ext uri="{9D8B030D-6E8A-4147-A177-3AD203B41FA5}">
                      <a16:colId xmlns:a16="http://schemas.microsoft.com/office/drawing/2014/main" val="227531834"/>
                    </a:ext>
                  </a:extLst>
                </a:gridCol>
              </a:tblGrid>
              <a:tr h="0">
                <a:tc>
                  <a:txBody>
                    <a:bodyPr/>
                    <a:lstStyle/>
                    <a:p>
                      <a:pPr algn="l" fontAlgn="t"/>
                      <a:r>
                        <a:rPr lang="en-US" sz="1200" b="1" i="0" u="none" strike="noStrike" dirty="0">
                          <a:solidFill>
                            <a:srgbClr val="000000"/>
                          </a:solidFill>
                          <a:effectLst/>
                          <a:latin typeface="Calibri" panose="020F0502020204030204" pitchFamily="34" charset="0"/>
                        </a:rPr>
                        <a:t>Net Postings</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Total payments associated with identified Commitment Items posted to the agency during the report period.</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156905"/>
                  </a:ext>
                </a:extLst>
              </a:tr>
              <a:tr h="0">
                <a:tc>
                  <a:txBody>
                    <a:bodyPr/>
                    <a:lstStyle/>
                    <a:p>
                      <a:pPr algn="l" fontAlgn="t"/>
                      <a:r>
                        <a:rPr lang="en-US" sz="1200" b="1" i="0" u="none" strike="noStrike" dirty="0">
                          <a:solidFill>
                            <a:srgbClr val="000000"/>
                          </a:solidFill>
                          <a:effectLst/>
                          <a:latin typeface="Calibri" panose="020F0502020204030204" pitchFamily="34" charset="0"/>
                        </a:rPr>
                        <a:t>SDB Spend</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Portion of the </a:t>
                      </a:r>
                      <a:r>
                        <a:rPr lang="en-US" sz="1200" b="0" i="1" u="none" strike="noStrike" dirty="0">
                          <a:solidFill>
                            <a:srgbClr val="000000"/>
                          </a:solidFill>
                          <a:effectLst/>
                          <a:latin typeface="Calibri" panose="020F0502020204030204" pitchFamily="34" charset="0"/>
                        </a:rPr>
                        <a:t>Net Postings</a:t>
                      </a:r>
                      <a:r>
                        <a:rPr lang="en-US" sz="1200" b="0" i="0" u="none" strike="noStrike" dirty="0">
                          <a:solidFill>
                            <a:srgbClr val="000000"/>
                          </a:solidFill>
                          <a:effectLst/>
                          <a:latin typeface="Calibri" panose="020F0502020204030204" pitchFamily="34" charset="0"/>
                        </a:rPr>
                        <a:t> paid to vendors with active Small Diverse Business (SDB) verifications at the time of payment</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3670416"/>
                  </a:ext>
                </a:extLst>
              </a:tr>
              <a:tr h="0">
                <a:tc>
                  <a:txBody>
                    <a:bodyPr/>
                    <a:lstStyle/>
                    <a:p>
                      <a:pPr algn="l" fontAlgn="t"/>
                      <a:r>
                        <a:rPr lang="en-US" sz="1200" b="1" i="0" u="none" strike="noStrike" dirty="0">
                          <a:solidFill>
                            <a:srgbClr val="000000"/>
                          </a:solidFill>
                          <a:effectLst/>
                          <a:latin typeface="Calibri" panose="020F0502020204030204" pitchFamily="34" charset="0"/>
                        </a:rPr>
                        <a:t>SB Spend</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Portion of the Net Postings paid to vendors with active Small Businesses (SB) certifications at the time of payment. </a:t>
                      </a:r>
                      <a:r>
                        <a:rPr lang="en-US" sz="1200" b="1" i="0" u="none" strike="noStrike" dirty="0">
                          <a:solidFill>
                            <a:srgbClr val="000000"/>
                          </a:solidFill>
                          <a:effectLst/>
                          <a:latin typeface="Calibri" panose="020F0502020204030204" pitchFamily="34" charset="0"/>
                        </a:rPr>
                        <a:t>SB Spend payments may overlap with Small Reserve</a:t>
                      </a:r>
                      <a:r>
                        <a:rPr lang="en-US" sz="1200" b="0" i="0" u="none" strike="noStrike" dirty="0">
                          <a:solidFill>
                            <a:srgbClr val="000000"/>
                          </a:solidFill>
                          <a:effectLst/>
                          <a:latin typeface="Calibri" panose="020F0502020204030204" pitchFamily="34" charset="0"/>
                        </a:rPr>
                        <a:t> if  the payment is made on a contract reserved for Small Business. </a:t>
                      </a:r>
                      <a:r>
                        <a:rPr lang="en-US" sz="1200" b="1" i="0" u="none" strike="noStrike" dirty="0">
                          <a:solidFill>
                            <a:srgbClr val="000000"/>
                          </a:solidFill>
                          <a:effectLst/>
                          <a:latin typeface="Calibri" panose="020F0502020204030204" pitchFamily="34" charset="0"/>
                        </a:rPr>
                        <a:t>SB also includes SDB Spend</a:t>
                      </a:r>
                      <a:r>
                        <a:rPr lang="en-US" sz="1200" b="0" i="0" u="none" strike="noStrike" dirty="0">
                          <a:solidFill>
                            <a:srgbClr val="000000"/>
                          </a:solidFill>
                          <a:effectLst/>
                          <a:latin typeface="Calibri" panose="020F0502020204030204" pitchFamily="34" charset="0"/>
                        </a:rPr>
                        <a:t>.</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8123508"/>
                  </a:ext>
                </a:extLst>
              </a:tr>
              <a:tr h="297180">
                <a:tc>
                  <a:txBody>
                    <a:bodyPr/>
                    <a:lstStyle/>
                    <a:p>
                      <a:pPr algn="l" fontAlgn="t"/>
                      <a:r>
                        <a:rPr lang="en-US" sz="1200" b="1" i="0" u="none" strike="noStrike" dirty="0">
                          <a:solidFill>
                            <a:srgbClr val="000000"/>
                          </a:solidFill>
                          <a:effectLst/>
                          <a:latin typeface="Calibri" panose="020F0502020204030204" pitchFamily="34" charset="0"/>
                        </a:rPr>
                        <a:t>Small Reserved</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Portion of the Net Postings paid on contracts that were reserved for Small Businesses. </a:t>
                      </a:r>
                      <a:r>
                        <a:rPr lang="en-US" sz="1200" b="1" i="0" u="none" strike="noStrike" dirty="0">
                          <a:solidFill>
                            <a:srgbClr val="000000"/>
                          </a:solidFill>
                          <a:effectLst/>
                          <a:latin typeface="Calibri" panose="020F0502020204030204" pitchFamily="34" charset="0"/>
                        </a:rPr>
                        <a:t>Small Reserve payments may overlap with SB Spend</a:t>
                      </a:r>
                      <a:r>
                        <a:rPr lang="en-US" sz="1200" b="0" i="0" u="none" strike="noStrike" dirty="0">
                          <a:solidFill>
                            <a:srgbClr val="000000"/>
                          </a:solidFill>
                          <a:effectLst/>
                          <a:latin typeface="Calibri" panose="020F0502020204030204" pitchFamily="34" charset="0"/>
                        </a:rPr>
                        <a:t> if a vendor has an active SB certification at the time of payment.</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4561919"/>
                  </a:ext>
                </a:extLst>
              </a:tr>
            </a:tbl>
          </a:graphicData>
        </a:graphic>
      </p:graphicFrame>
      <p:sp>
        <p:nvSpPr>
          <p:cNvPr id="4" name="Title 3">
            <a:extLst>
              <a:ext uri="{FF2B5EF4-FFF2-40B4-BE49-F238E27FC236}">
                <a16:creationId xmlns:a16="http://schemas.microsoft.com/office/drawing/2014/main" id="{C89FC094-05B6-4A93-80EC-EA447DC46CB9}"/>
              </a:ext>
            </a:extLst>
          </p:cNvPr>
          <p:cNvSpPr>
            <a:spLocks noGrp="1"/>
          </p:cNvSpPr>
          <p:nvPr>
            <p:ph type="title"/>
          </p:nvPr>
        </p:nvSpPr>
        <p:spPr>
          <a:xfrm>
            <a:off x="764540" y="692422"/>
            <a:ext cx="8529319" cy="584775"/>
          </a:xfrm>
        </p:spPr>
        <p:txBody>
          <a:bodyPr/>
          <a:lstStyle/>
          <a:p>
            <a:r>
              <a:rPr lang="en-US" dirty="0"/>
              <a:t>Small &amp; Diverse Spend Report</a:t>
            </a:r>
          </a:p>
        </p:txBody>
      </p:sp>
      <p:pic>
        <p:nvPicPr>
          <p:cNvPr id="2" name="Picture 1">
            <a:extLst>
              <a:ext uri="{FF2B5EF4-FFF2-40B4-BE49-F238E27FC236}">
                <a16:creationId xmlns:a16="http://schemas.microsoft.com/office/drawing/2014/main" id="{C78356CF-EBD4-4DF0-A72C-77CF9CA9F672}"/>
              </a:ext>
            </a:extLst>
          </p:cNvPr>
          <p:cNvPicPr>
            <a:picLocks noChangeAspect="1"/>
          </p:cNvPicPr>
          <p:nvPr/>
        </p:nvPicPr>
        <p:blipFill rotWithShape="1">
          <a:blip r:embed="rId3"/>
          <a:srcRect l="326" r="-151"/>
          <a:stretch/>
        </p:blipFill>
        <p:spPr>
          <a:xfrm>
            <a:off x="274320" y="3696786"/>
            <a:ext cx="9555480" cy="1034370"/>
          </a:xfrm>
          <a:prstGeom prst="rect">
            <a:avLst/>
          </a:prstGeom>
        </p:spPr>
      </p:pic>
    </p:spTree>
    <p:extLst>
      <p:ext uri="{BB962C8B-B14F-4D97-AF65-F5344CB8AC3E}">
        <p14:creationId xmlns:p14="http://schemas.microsoft.com/office/powerpoint/2010/main" val="2879954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DD126-87B3-4385-8B55-25E164907BF5}"/>
              </a:ext>
            </a:extLst>
          </p:cNvPr>
          <p:cNvSpPr>
            <a:spLocks noGrp="1"/>
          </p:cNvSpPr>
          <p:nvPr>
            <p:ph type="title"/>
          </p:nvPr>
        </p:nvSpPr>
        <p:spPr/>
        <p:txBody>
          <a:bodyPr/>
          <a:lstStyle/>
          <a:p>
            <a:r>
              <a:rPr lang="en-US" dirty="0"/>
              <a:t>Small &amp; Diverse Spend Report</a:t>
            </a:r>
          </a:p>
        </p:txBody>
      </p:sp>
      <p:sp>
        <p:nvSpPr>
          <p:cNvPr id="6" name="Text Placeholder 5">
            <a:extLst>
              <a:ext uri="{FF2B5EF4-FFF2-40B4-BE49-F238E27FC236}">
                <a16:creationId xmlns:a16="http://schemas.microsoft.com/office/drawing/2014/main" id="{C262492D-AF59-459E-9EE5-0C1E6C28B900}"/>
              </a:ext>
            </a:extLst>
          </p:cNvPr>
          <p:cNvSpPr>
            <a:spLocks noGrp="1"/>
          </p:cNvSpPr>
          <p:nvPr>
            <p:ph type="body" idx="1"/>
          </p:nvPr>
        </p:nvSpPr>
        <p:spPr>
          <a:xfrm>
            <a:off x="596900" y="1940560"/>
            <a:ext cx="8864600" cy="800219"/>
          </a:xfrm>
        </p:spPr>
        <p:txBody>
          <a:bodyPr/>
          <a:lstStyle/>
          <a:p>
            <a:pPr>
              <a:spcAft>
                <a:spcPts val="1200"/>
              </a:spcAft>
            </a:pPr>
            <a:r>
              <a:rPr lang="en-US" sz="2400" dirty="0"/>
              <a:t>Small &amp; Small Diverse Business Spend sheet</a:t>
            </a:r>
          </a:p>
          <a:p>
            <a:pPr marL="285750" indent="-285750">
              <a:buFont typeface="Arial" panose="020B0604020202020204" pitchFamily="34" charset="0"/>
              <a:buChar char="•"/>
            </a:pPr>
            <a:r>
              <a:rPr lang="en-US" dirty="0"/>
              <a:t>Feeds into the With CI Hierarchy summary table</a:t>
            </a:r>
          </a:p>
        </p:txBody>
      </p:sp>
      <p:pic>
        <p:nvPicPr>
          <p:cNvPr id="7" name="Picture 6">
            <a:extLst>
              <a:ext uri="{FF2B5EF4-FFF2-40B4-BE49-F238E27FC236}">
                <a16:creationId xmlns:a16="http://schemas.microsoft.com/office/drawing/2014/main" id="{F2A302EE-8670-4007-8129-861030CCEE6E}"/>
              </a:ext>
            </a:extLst>
          </p:cNvPr>
          <p:cNvPicPr>
            <a:picLocks noChangeAspect="1"/>
          </p:cNvPicPr>
          <p:nvPr/>
        </p:nvPicPr>
        <p:blipFill rotWithShape="1">
          <a:blip r:embed="rId3"/>
          <a:srcRect b="28090"/>
          <a:stretch/>
        </p:blipFill>
        <p:spPr>
          <a:xfrm>
            <a:off x="596900" y="2798058"/>
            <a:ext cx="8715375" cy="1219200"/>
          </a:xfrm>
          <a:prstGeom prst="rect">
            <a:avLst/>
          </a:prstGeom>
        </p:spPr>
      </p:pic>
      <p:sp>
        <p:nvSpPr>
          <p:cNvPr id="8" name="Text Placeholder 5">
            <a:extLst>
              <a:ext uri="{FF2B5EF4-FFF2-40B4-BE49-F238E27FC236}">
                <a16:creationId xmlns:a16="http://schemas.microsoft.com/office/drawing/2014/main" id="{97A9E7E9-CC49-40E0-9787-FE7B41E20872}"/>
              </a:ext>
            </a:extLst>
          </p:cNvPr>
          <p:cNvSpPr txBox="1">
            <a:spLocks/>
          </p:cNvSpPr>
          <p:nvPr/>
        </p:nvSpPr>
        <p:spPr>
          <a:xfrm>
            <a:off x="522286" y="4224516"/>
            <a:ext cx="8864600" cy="1261884"/>
          </a:xfrm>
          <a:prstGeom prst="rect">
            <a:avLst/>
          </a:prstGeom>
        </p:spPr>
        <p:txBody>
          <a:bodyPr wrap="square" lIns="0" tIns="0" rIns="0" bIns="0">
            <a:spAutoFit/>
          </a:bodyPr>
          <a:lstStyle>
            <a:lvl1pPr marL="0">
              <a:defRPr b="0" i="0">
                <a:solidFill>
                  <a:schemeClr val="tx1"/>
                </a:solidFill>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spcAft>
                <a:spcPts val="1200"/>
              </a:spcAft>
            </a:pPr>
            <a:r>
              <a:rPr lang="en-US" kern="0" dirty="0"/>
              <a:t>Swap out Business Area for Vendor to view payments to individual vendors</a:t>
            </a:r>
          </a:p>
          <a:p>
            <a:pPr marL="342900" indent="-342900">
              <a:buFont typeface="Arial" panose="020B0604020202020204" pitchFamily="34" charset="0"/>
              <a:buChar char="•"/>
            </a:pPr>
            <a:r>
              <a:rPr lang="en-US" kern="0" dirty="0"/>
              <a:t>Right click in any cell of the </a:t>
            </a:r>
            <a:r>
              <a:rPr lang="en-US" b="1" kern="0" dirty="0"/>
              <a:t>Business Area </a:t>
            </a:r>
            <a:r>
              <a:rPr lang="en-US" kern="0" dirty="0"/>
              <a:t>column &gt; </a:t>
            </a:r>
            <a:r>
              <a:rPr lang="en-US" b="1" kern="0" dirty="0"/>
              <a:t>Swap Business Area With </a:t>
            </a:r>
            <a:r>
              <a:rPr lang="en-US" kern="0" dirty="0"/>
              <a:t>&gt; </a:t>
            </a:r>
            <a:r>
              <a:rPr lang="en-US" b="1" kern="0" dirty="0"/>
              <a:t>Vendor</a:t>
            </a:r>
          </a:p>
          <a:p>
            <a:endParaRPr lang="en-US" kern="0" dirty="0"/>
          </a:p>
          <a:p>
            <a:endParaRPr lang="en-US" kern="0" dirty="0"/>
          </a:p>
        </p:txBody>
      </p:sp>
      <p:pic>
        <p:nvPicPr>
          <p:cNvPr id="9" name="Picture 8">
            <a:extLst>
              <a:ext uri="{FF2B5EF4-FFF2-40B4-BE49-F238E27FC236}">
                <a16:creationId xmlns:a16="http://schemas.microsoft.com/office/drawing/2014/main" id="{CFDFE6DA-7E93-4C37-A792-BFC275FC31F6}"/>
              </a:ext>
            </a:extLst>
          </p:cNvPr>
          <p:cNvPicPr>
            <a:picLocks noChangeAspect="1"/>
          </p:cNvPicPr>
          <p:nvPr/>
        </p:nvPicPr>
        <p:blipFill>
          <a:blip r:embed="rId4"/>
          <a:stretch>
            <a:fillRect/>
          </a:stretch>
        </p:blipFill>
        <p:spPr>
          <a:xfrm>
            <a:off x="562264" y="5029200"/>
            <a:ext cx="8750011" cy="1398404"/>
          </a:xfrm>
          <a:prstGeom prst="rect">
            <a:avLst/>
          </a:prstGeom>
        </p:spPr>
      </p:pic>
    </p:spTree>
    <p:extLst>
      <p:ext uri="{BB962C8B-B14F-4D97-AF65-F5344CB8AC3E}">
        <p14:creationId xmlns:p14="http://schemas.microsoft.com/office/powerpoint/2010/main" val="25861964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52330-9FC1-40AA-BB72-9B60D44FFF0A}"/>
              </a:ext>
            </a:extLst>
          </p:cNvPr>
          <p:cNvSpPr>
            <a:spLocks noGrp="1"/>
          </p:cNvSpPr>
          <p:nvPr>
            <p:ph type="title"/>
          </p:nvPr>
        </p:nvSpPr>
        <p:spPr/>
        <p:txBody>
          <a:bodyPr/>
          <a:lstStyle/>
          <a:p>
            <a:r>
              <a:rPr lang="en-US" dirty="0"/>
              <a:t>Monthly Contract Award Report</a:t>
            </a:r>
          </a:p>
        </p:txBody>
      </p:sp>
      <p:sp>
        <p:nvSpPr>
          <p:cNvPr id="7" name="Text Placeholder 6">
            <a:extLst>
              <a:ext uri="{FF2B5EF4-FFF2-40B4-BE49-F238E27FC236}">
                <a16:creationId xmlns:a16="http://schemas.microsoft.com/office/drawing/2014/main" id="{4E7B90D4-88EA-4573-B987-8D79C00189F2}"/>
              </a:ext>
            </a:extLst>
          </p:cNvPr>
          <p:cNvSpPr>
            <a:spLocks noGrp="1"/>
          </p:cNvSpPr>
          <p:nvPr>
            <p:ph type="body" idx="1"/>
          </p:nvPr>
        </p:nvSpPr>
        <p:spPr>
          <a:xfrm>
            <a:off x="596900" y="1940560"/>
            <a:ext cx="8864600" cy="3554819"/>
          </a:xfrm>
        </p:spPr>
        <p:txBody>
          <a:bodyPr/>
          <a:lstStyle/>
          <a:p>
            <a:pPr marL="457200" indent="-457200">
              <a:spcAft>
                <a:spcPts val="1800"/>
              </a:spcAft>
              <a:buFont typeface="Wingdings" panose="05000000000000000000" pitchFamily="2" charset="2"/>
              <a:buChar char="Ø"/>
            </a:pPr>
            <a:r>
              <a:rPr lang="en-US" sz="2400" dirty="0"/>
              <a:t>Reports on agency-specific solicitations and awards over the course of a fiscal year. </a:t>
            </a:r>
          </a:p>
          <a:p>
            <a:pPr marL="457200" indent="-457200">
              <a:spcAft>
                <a:spcPts val="1800"/>
              </a:spcAft>
              <a:buFont typeface="Wingdings" panose="05000000000000000000" pitchFamily="2" charset="2"/>
              <a:buChar char="Ø"/>
            </a:pPr>
            <a:r>
              <a:rPr lang="en-US" sz="2400" dirty="0"/>
              <a:t>Submitted to the BDISBO every month for Small Business and Small Diverse Business monitoring and compliance. </a:t>
            </a:r>
          </a:p>
          <a:p>
            <a:pPr marL="457200" indent="-457200">
              <a:spcAft>
                <a:spcPts val="1800"/>
              </a:spcAft>
              <a:buFont typeface="Wingdings" panose="05000000000000000000" pitchFamily="2" charset="2"/>
              <a:buChar char="Ø"/>
            </a:pPr>
            <a:r>
              <a:rPr lang="en-US" sz="2400" dirty="0"/>
              <a:t>Find the report at </a:t>
            </a:r>
            <a:r>
              <a:rPr lang="en-US" sz="2400" dirty="0">
                <a:hlinkClick r:id="rId3"/>
              </a:rPr>
              <a:t>www.dgs.pa.gov</a:t>
            </a:r>
            <a:r>
              <a:rPr lang="en-US" sz="2400" dirty="0"/>
              <a:t> &gt; Businesses &gt; Small Diverse Business Program &gt; Small and Small Diverse Business forms, Annual Reports, and other resources</a:t>
            </a:r>
          </a:p>
          <a:p>
            <a:endParaRPr lang="en-US" dirty="0"/>
          </a:p>
        </p:txBody>
      </p:sp>
    </p:spTree>
    <p:extLst>
      <p:ext uri="{BB962C8B-B14F-4D97-AF65-F5344CB8AC3E}">
        <p14:creationId xmlns:p14="http://schemas.microsoft.com/office/powerpoint/2010/main" val="14952605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52330-9FC1-40AA-BB72-9B60D44FFF0A}"/>
              </a:ext>
            </a:extLst>
          </p:cNvPr>
          <p:cNvSpPr>
            <a:spLocks noGrp="1"/>
          </p:cNvSpPr>
          <p:nvPr>
            <p:ph type="title"/>
          </p:nvPr>
        </p:nvSpPr>
        <p:spPr/>
        <p:txBody>
          <a:bodyPr/>
          <a:lstStyle/>
          <a:p>
            <a:r>
              <a:rPr lang="en-US" dirty="0"/>
              <a:t>Monthly Contract Award Report</a:t>
            </a:r>
          </a:p>
        </p:txBody>
      </p:sp>
      <p:sp>
        <p:nvSpPr>
          <p:cNvPr id="4" name="Text Placeholder 3">
            <a:extLst>
              <a:ext uri="{FF2B5EF4-FFF2-40B4-BE49-F238E27FC236}">
                <a16:creationId xmlns:a16="http://schemas.microsoft.com/office/drawing/2014/main" id="{406F9CED-D895-44ED-AE56-1DD3AC76A9D5}"/>
              </a:ext>
            </a:extLst>
          </p:cNvPr>
          <p:cNvSpPr>
            <a:spLocks noGrp="1"/>
          </p:cNvSpPr>
          <p:nvPr>
            <p:ph type="body" idx="1"/>
          </p:nvPr>
        </p:nvSpPr>
        <p:spPr>
          <a:xfrm>
            <a:off x="596900" y="1940560"/>
            <a:ext cx="8864600" cy="1261884"/>
          </a:xfrm>
        </p:spPr>
        <p:txBody>
          <a:bodyPr/>
          <a:lstStyle/>
          <a:p>
            <a:r>
              <a:rPr lang="en-US" sz="2800" dirty="0"/>
              <a:t>Data Entry</a:t>
            </a:r>
          </a:p>
          <a:p>
            <a:r>
              <a:rPr lang="en-US" dirty="0"/>
              <a:t>Records solicitations and awards made by the agency each month over the course of a fiscal year. All solicitation data should be entered regardless of award status. Award information can be entered once an award is made. </a:t>
            </a:r>
          </a:p>
        </p:txBody>
      </p:sp>
      <p:graphicFrame>
        <p:nvGraphicFramePr>
          <p:cNvPr id="6" name="Table 5">
            <a:extLst>
              <a:ext uri="{FF2B5EF4-FFF2-40B4-BE49-F238E27FC236}">
                <a16:creationId xmlns:a16="http://schemas.microsoft.com/office/drawing/2014/main" id="{540F5DC3-5773-4E3B-A18F-D827753A556C}"/>
              </a:ext>
            </a:extLst>
          </p:cNvPr>
          <p:cNvGraphicFramePr>
            <a:graphicFrameLocks noGrp="1"/>
          </p:cNvGraphicFramePr>
          <p:nvPr>
            <p:extLst/>
          </p:nvPr>
        </p:nvGraphicFramePr>
        <p:xfrm>
          <a:off x="1676399" y="3331978"/>
          <a:ext cx="6705600" cy="1463040"/>
        </p:xfrm>
        <a:graphic>
          <a:graphicData uri="http://schemas.openxmlformats.org/drawingml/2006/table">
            <a:tbl>
              <a:tblPr firstRow="1" bandRow="1">
                <a:tableStyleId>{2D5ABB26-0587-4C30-8999-92F81FD0307C}</a:tableStyleId>
              </a:tblPr>
              <a:tblGrid>
                <a:gridCol w="3352800">
                  <a:extLst>
                    <a:ext uri="{9D8B030D-6E8A-4147-A177-3AD203B41FA5}">
                      <a16:colId xmlns:a16="http://schemas.microsoft.com/office/drawing/2014/main" val="1137046073"/>
                    </a:ext>
                  </a:extLst>
                </a:gridCol>
                <a:gridCol w="3352800">
                  <a:extLst>
                    <a:ext uri="{9D8B030D-6E8A-4147-A177-3AD203B41FA5}">
                      <a16:colId xmlns:a16="http://schemas.microsoft.com/office/drawing/2014/main" val="1937470821"/>
                    </a:ext>
                  </a:extLst>
                </a:gridCol>
              </a:tblGrid>
              <a:tr h="370840">
                <a:tc>
                  <a:txBody>
                    <a:bodyPr/>
                    <a:lstStyle/>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Solicitation Document #</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Solicitation Type</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Solicitation Description</a:t>
                      </a:r>
                    </a:p>
                    <a:p>
                      <a:pPr marL="285750" indent="-285750">
                        <a:buFont typeface="Arial" panose="020B0604020202020204" pitchFamily="34" charset="0"/>
                        <a:buChar char="•"/>
                      </a:pPr>
                      <a:endParaRPr lang="en-US" sz="1800" dirty="0"/>
                    </a:p>
                  </a:txBody>
                  <a:tcPr/>
                </a:tc>
                <a:tc>
                  <a:txBody>
                    <a:bodyPr/>
                    <a:lstStyle/>
                    <a:p>
                      <a:pPr marL="914400" lvl="1" indent="-457200">
                        <a:buFont typeface="Arial" panose="020B0604020202020204" pitchFamily="34" charset="0"/>
                        <a:buChar char="•"/>
                      </a:pPr>
                      <a:r>
                        <a:rPr lang="en-US" sz="1800" dirty="0"/>
                        <a:t>Award Document #</a:t>
                      </a:r>
                    </a:p>
                    <a:p>
                      <a:pPr marL="914400" lvl="1" indent="-457200">
                        <a:buFont typeface="Arial" panose="020B0604020202020204" pitchFamily="34" charset="0"/>
                        <a:buChar char="•"/>
                      </a:pPr>
                      <a:r>
                        <a:rPr lang="en-US" sz="1800" dirty="0"/>
                        <a:t>Award Amount</a:t>
                      </a:r>
                    </a:p>
                    <a:p>
                      <a:pPr marL="914400" lvl="1" indent="-457200">
                        <a:buFont typeface="Arial" panose="020B0604020202020204" pitchFamily="34" charset="0"/>
                        <a:buChar char="•"/>
                      </a:pPr>
                      <a:r>
                        <a:rPr lang="en-US" sz="1800" dirty="0"/>
                        <a:t>Award Date</a:t>
                      </a:r>
                    </a:p>
                    <a:p>
                      <a:pPr marL="914400" lvl="1" indent="-457200">
                        <a:buFont typeface="Arial" panose="020B0604020202020204" pitchFamily="34" charset="0"/>
                        <a:buChar char="•"/>
                      </a:pPr>
                      <a:r>
                        <a:rPr lang="en-US" sz="1800" dirty="0"/>
                        <a:t>Award Document</a:t>
                      </a:r>
                    </a:p>
                    <a:p>
                      <a:pPr marL="914400" lvl="1" indent="-457200">
                        <a:spcAft>
                          <a:spcPts val="1800"/>
                        </a:spcAft>
                        <a:buFont typeface="Arial" panose="020B0604020202020204" pitchFamily="34" charset="0"/>
                        <a:buChar char="•"/>
                      </a:pPr>
                      <a:r>
                        <a:rPr lang="en-US" sz="1800" dirty="0"/>
                        <a:t>Award Term (Years)</a:t>
                      </a:r>
                    </a:p>
                  </a:txBody>
                  <a:tcPr/>
                </a:tc>
                <a:extLst>
                  <a:ext uri="{0D108BD9-81ED-4DB2-BD59-A6C34878D82A}">
                    <a16:rowId xmlns:a16="http://schemas.microsoft.com/office/drawing/2014/main" val="2091681664"/>
                  </a:ext>
                </a:extLst>
              </a:tr>
            </a:tbl>
          </a:graphicData>
        </a:graphic>
      </p:graphicFrame>
      <p:pic>
        <p:nvPicPr>
          <p:cNvPr id="8" name="Picture 7">
            <a:extLst>
              <a:ext uri="{FF2B5EF4-FFF2-40B4-BE49-F238E27FC236}">
                <a16:creationId xmlns:a16="http://schemas.microsoft.com/office/drawing/2014/main" id="{2A1A072B-5041-4A51-9069-5BC79323D9E3}"/>
              </a:ext>
            </a:extLst>
          </p:cNvPr>
          <p:cNvPicPr>
            <a:picLocks noChangeAspect="1"/>
          </p:cNvPicPr>
          <p:nvPr/>
        </p:nvPicPr>
        <p:blipFill>
          <a:blip r:embed="rId3"/>
          <a:stretch>
            <a:fillRect/>
          </a:stretch>
        </p:blipFill>
        <p:spPr>
          <a:xfrm>
            <a:off x="228600" y="4907234"/>
            <a:ext cx="9639300" cy="1166633"/>
          </a:xfrm>
          <a:prstGeom prst="rect">
            <a:avLst/>
          </a:prstGeom>
        </p:spPr>
      </p:pic>
    </p:spTree>
    <p:extLst>
      <p:ext uri="{BB962C8B-B14F-4D97-AF65-F5344CB8AC3E}">
        <p14:creationId xmlns:p14="http://schemas.microsoft.com/office/powerpoint/2010/main" val="40904894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52330-9FC1-40AA-BB72-9B60D44FFF0A}"/>
              </a:ext>
            </a:extLst>
          </p:cNvPr>
          <p:cNvSpPr>
            <a:spLocks noGrp="1"/>
          </p:cNvSpPr>
          <p:nvPr>
            <p:ph type="title"/>
          </p:nvPr>
        </p:nvSpPr>
        <p:spPr>
          <a:xfrm>
            <a:off x="762000" y="692422"/>
            <a:ext cx="8699500" cy="584775"/>
          </a:xfrm>
        </p:spPr>
        <p:txBody>
          <a:bodyPr/>
          <a:lstStyle/>
          <a:p>
            <a:pPr algn="l"/>
            <a:r>
              <a:rPr lang="en-US" dirty="0"/>
              <a:t>Monthly Contract Award Report</a:t>
            </a:r>
          </a:p>
        </p:txBody>
      </p:sp>
      <p:sp>
        <p:nvSpPr>
          <p:cNvPr id="4" name="Text Placeholder 3">
            <a:extLst>
              <a:ext uri="{FF2B5EF4-FFF2-40B4-BE49-F238E27FC236}">
                <a16:creationId xmlns:a16="http://schemas.microsoft.com/office/drawing/2014/main" id="{406F9CED-D895-44ED-AE56-1DD3AC76A9D5}"/>
              </a:ext>
            </a:extLst>
          </p:cNvPr>
          <p:cNvSpPr>
            <a:spLocks noGrp="1"/>
          </p:cNvSpPr>
          <p:nvPr>
            <p:ph type="body" idx="1"/>
          </p:nvPr>
        </p:nvSpPr>
        <p:spPr>
          <a:xfrm>
            <a:off x="596900" y="1940560"/>
            <a:ext cx="8864600" cy="1354217"/>
          </a:xfrm>
        </p:spPr>
        <p:txBody>
          <a:bodyPr/>
          <a:lstStyle/>
          <a:p>
            <a:r>
              <a:rPr lang="en-US" sz="2800" dirty="0"/>
              <a:t>Agency Report</a:t>
            </a:r>
          </a:p>
          <a:p>
            <a:r>
              <a:rPr lang="en-US" sz="2000" dirty="0"/>
              <a:t>Summarizes solicitation and award information by month, solicitation type, award type, and award amount. Solicitations will not be tabulated until the award information for the solicitations has been entered.</a:t>
            </a:r>
          </a:p>
        </p:txBody>
      </p:sp>
      <p:pic>
        <p:nvPicPr>
          <p:cNvPr id="3" name="Picture 2">
            <a:extLst>
              <a:ext uri="{FF2B5EF4-FFF2-40B4-BE49-F238E27FC236}">
                <a16:creationId xmlns:a16="http://schemas.microsoft.com/office/drawing/2014/main" id="{C8261833-6194-4D41-9781-CF6E41986F3C}"/>
              </a:ext>
            </a:extLst>
          </p:cNvPr>
          <p:cNvPicPr>
            <a:picLocks noChangeAspect="1"/>
          </p:cNvPicPr>
          <p:nvPr/>
        </p:nvPicPr>
        <p:blipFill>
          <a:blip r:embed="rId3"/>
          <a:stretch>
            <a:fillRect/>
          </a:stretch>
        </p:blipFill>
        <p:spPr>
          <a:xfrm>
            <a:off x="685800" y="3315559"/>
            <a:ext cx="8763000" cy="4367021"/>
          </a:xfrm>
          <a:prstGeom prst="rect">
            <a:avLst/>
          </a:prstGeom>
          <a:ln>
            <a:solidFill>
              <a:schemeClr val="tx1"/>
            </a:solidFill>
          </a:ln>
        </p:spPr>
      </p:pic>
    </p:spTree>
    <p:extLst>
      <p:ext uri="{BB962C8B-B14F-4D97-AF65-F5344CB8AC3E}">
        <p14:creationId xmlns:p14="http://schemas.microsoft.com/office/powerpoint/2010/main" val="18981718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52330-9FC1-40AA-BB72-9B60D44FFF0A}"/>
              </a:ext>
            </a:extLst>
          </p:cNvPr>
          <p:cNvSpPr>
            <a:spLocks noGrp="1"/>
          </p:cNvSpPr>
          <p:nvPr>
            <p:ph type="title"/>
          </p:nvPr>
        </p:nvSpPr>
        <p:spPr>
          <a:xfrm>
            <a:off x="762000" y="692422"/>
            <a:ext cx="8699500" cy="553998"/>
          </a:xfrm>
        </p:spPr>
        <p:txBody>
          <a:bodyPr/>
          <a:lstStyle/>
          <a:p>
            <a:pPr algn="l"/>
            <a:r>
              <a:rPr lang="en-US" sz="3600" dirty="0"/>
              <a:t>Agency Procurement Forecast Report</a:t>
            </a:r>
          </a:p>
        </p:txBody>
      </p:sp>
      <p:sp>
        <p:nvSpPr>
          <p:cNvPr id="4" name="Text Placeholder 3">
            <a:extLst>
              <a:ext uri="{FF2B5EF4-FFF2-40B4-BE49-F238E27FC236}">
                <a16:creationId xmlns:a16="http://schemas.microsoft.com/office/drawing/2014/main" id="{406F9CED-D895-44ED-AE56-1DD3AC76A9D5}"/>
              </a:ext>
            </a:extLst>
          </p:cNvPr>
          <p:cNvSpPr>
            <a:spLocks noGrp="1"/>
          </p:cNvSpPr>
          <p:nvPr>
            <p:ph type="body" idx="1"/>
          </p:nvPr>
        </p:nvSpPr>
        <p:spPr>
          <a:xfrm>
            <a:off x="596900" y="1940560"/>
            <a:ext cx="8864600" cy="2985433"/>
          </a:xfrm>
        </p:spPr>
        <p:txBody>
          <a:bodyPr/>
          <a:lstStyle/>
          <a:p>
            <a:r>
              <a:rPr lang="en-US" dirty="0"/>
              <a:t>Forecasts agency procurements 6 – 12 months in advance to predict SB/SDB opportunities.</a:t>
            </a:r>
          </a:p>
          <a:p>
            <a:endParaRPr lang="en-US" sz="1600" b="1" dirty="0"/>
          </a:p>
          <a:p>
            <a:pPr marL="742950" lvl="1" indent="-285750">
              <a:buFont typeface="Arial" panose="020B0604020202020204" pitchFamily="34" charset="0"/>
              <a:buChar char="•"/>
            </a:pPr>
            <a:r>
              <a:rPr lang="en-US" sz="1600" b="1" dirty="0"/>
              <a:t>Agency:</a:t>
            </a:r>
            <a:r>
              <a:rPr lang="en-US" sz="1600" dirty="0"/>
              <a:t> Enter the name of the agency</a:t>
            </a:r>
          </a:p>
          <a:p>
            <a:pPr marL="742950" lvl="1" indent="-285750">
              <a:buFont typeface="Arial" panose="020B0604020202020204" pitchFamily="34" charset="0"/>
              <a:buChar char="•"/>
            </a:pPr>
            <a:r>
              <a:rPr lang="en-US" sz="1600" b="1" dirty="0"/>
              <a:t>Issuing Office:</a:t>
            </a:r>
            <a:r>
              <a:rPr lang="en-US" sz="1600" dirty="0"/>
              <a:t> Enter name of the issuing office</a:t>
            </a:r>
          </a:p>
          <a:p>
            <a:pPr marL="742950" lvl="1" indent="-285750">
              <a:buFont typeface="Arial" panose="020B0604020202020204" pitchFamily="34" charset="0"/>
              <a:buChar char="•"/>
            </a:pPr>
            <a:r>
              <a:rPr lang="en-US" sz="1600" b="1" dirty="0"/>
              <a:t>Solicitation Title:</a:t>
            </a:r>
            <a:r>
              <a:rPr lang="en-US" sz="1600" dirty="0"/>
              <a:t> Enter the title of the solicitation</a:t>
            </a:r>
          </a:p>
          <a:p>
            <a:pPr marL="742950" lvl="1" indent="-285750">
              <a:buFont typeface="Arial" panose="020B0604020202020204" pitchFamily="34" charset="0"/>
              <a:buChar char="•"/>
            </a:pPr>
            <a:r>
              <a:rPr lang="en-US" sz="1600" b="1" dirty="0"/>
              <a:t>Description:</a:t>
            </a:r>
            <a:r>
              <a:rPr lang="en-US" sz="1600" dirty="0"/>
              <a:t> Enter a brief description of the solicitation</a:t>
            </a:r>
          </a:p>
          <a:p>
            <a:pPr marL="742950" lvl="1" indent="-285750">
              <a:buFont typeface="Arial" panose="020B0604020202020204" pitchFamily="34" charset="0"/>
              <a:buChar char="•"/>
            </a:pPr>
            <a:r>
              <a:rPr lang="en-US" sz="1600" b="1" dirty="0"/>
              <a:t>Existing Contract #:</a:t>
            </a:r>
            <a:r>
              <a:rPr lang="en-US" sz="1600" dirty="0"/>
              <a:t> Enter the existing contract number</a:t>
            </a:r>
          </a:p>
          <a:p>
            <a:pPr marL="742950" lvl="1" indent="-285750">
              <a:buFont typeface="Arial" panose="020B0604020202020204" pitchFamily="34" charset="0"/>
              <a:buChar char="•"/>
            </a:pPr>
            <a:r>
              <a:rPr lang="en-US" sz="1600" b="1" dirty="0"/>
              <a:t>Proposed Solicitation Date:</a:t>
            </a:r>
            <a:r>
              <a:rPr lang="en-US" sz="1600" dirty="0"/>
              <a:t> Enter the proposed date that the solicitation will be released</a:t>
            </a:r>
          </a:p>
          <a:p>
            <a:pPr marL="742950" lvl="1" indent="-285750">
              <a:buFont typeface="Arial" panose="020B0604020202020204" pitchFamily="34" charset="0"/>
              <a:buChar char="•"/>
            </a:pPr>
            <a:r>
              <a:rPr lang="en-US" sz="1600" b="1" dirty="0"/>
              <a:t>Procurement Method:</a:t>
            </a:r>
            <a:r>
              <a:rPr lang="en-US" sz="1600" dirty="0"/>
              <a:t> Enter the proposed method of procurement for the solicitation</a:t>
            </a:r>
          </a:p>
          <a:p>
            <a:pPr marL="742950" lvl="1" indent="-285750">
              <a:buFont typeface="Arial" panose="020B0604020202020204" pitchFamily="34" charset="0"/>
              <a:buChar char="•"/>
            </a:pPr>
            <a:r>
              <a:rPr lang="en-US" sz="1600" b="1" dirty="0"/>
              <a:t>Contract Amount:</a:t>
            </a:r>
            <a:r>
              <a:rPr lang="en-US" sz="1600" dirty="0"/>
              <a:t> Enter the estimated amount of the solicitation</a:t>
            </a:r>
          </a:p>
          <a:p>
            <a:pPr marL="742950" lvl="1" indent="-285750">
              <a:buFont typeface="Arial" panose="020B0604020202020204" pitchFamily="34" charset="0"/>
              <a:buChar char="•"/>
            </a:pPr>
            <a:r>
              <a:rPr lang="en-US" sz="1600" b="1" dirty="0"/>
              <a:t>Agency Contact:</a:t>
            </a:r>
            <a:r>
              <a:rPr lang="en-US" sz="1600" dirty="0"/>
              <a:t> Enter the name of the agency contact for the solicitation</a:t>
            </a:r>
          </a:p>
          <a:p>
            <a:pPr marL="742950" lvl="1" indent="-285750">
              <a:buFont typeface="Arial" panose="020B0604020202020204" pitchFamily="34" charset="0"/>
              <a:buChar char="•"/>
            </a:pPr>
            <a:r>
              <a:rPr lang="en-US" sz="1600" b="1" dirty="0"/>
              <a:t>Agency Email:</a:t>
            </a:r>
            <a:r>
              <a:rPr lang="en-US" sz="1600" dirty="0"/>
              <a:t> Enter the email for the agency contact</a:t>
            </a:r>
          </a:p>
        </p:txBody>
      </p:sp>
      <p:pic>
        <p:nvPicPr>
          <p:cNvPr id="7" name="Picture 6">
            <a:extLst>
              <a:ext uri="{FF2B5EF4-FFF2-40B4-BE49-F238E27FC236}">
                <a16:creationId xmlns:a16="http://schemas.microsoft.com/office/drawing/2014/main" id="{D00C06F2-6DD9-4204-AD8D-5F2B01787DD1}"/>
              </a:ext>
            </a:extLst>
          </p:cNvPr>
          <p:cNvPicPr>
            <a:picLocks noChangeAspect="1"/>
          </p:cNvPicPr>
          <p:nvPr/>
        </p:nvPicPr>
        <p:blipFill>
          <a:blip r:embed="rId3"/>
          <a:stretch>
            <a:fillRect/>
          </a:stretch>
        </p:blipFill>
        <p:spPr>
          <a:xfrm>
            <a:off x="152400" y="5073301"/>
            <a:ext cx="9753600" cy="1403699"/>
          </a:xfrm>
          <a:prstGeom prst="rect">
            <a:avLst/>
          </a:prstGeom>
          <a:ln>
            <a:solidFill>
              <a:schemeClr val="tx1"/>
            </a:solidFill>
          </a:ln>
        </p:spPr>
      </p:pic>
    </p:spTree>
    <p:extLst>
      <p:ext uri="{BB962C8B-B14F-4D97-AF65-F5344CB8AC3E}">
        <p14:creationId xmlns:p14="http://schemas.microsoft.com/office/powerpoint/2010/main" val="21815972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685800"/>
            <a:ext cx="8851900" cy="584775"/>
          </a:xfrm>
        </p:spPr>
        <p:txBody>
          <a:bodyPr/>
          <a:lstStyle/>
          <a:p>
            <a:pPr algn="ctr"/>
            <a:r>
              <a:rPr lang="en-US" dirty="0"/>
              <a:t>Future FY 2017-18 Meeting Dates</a:t>
            </a:r>
          </a:p>
        </p:txBody>
      </p:sp>
      <p:sp>
        <p:nvSpPr>
          <p:cNvPr id="3" name="Text Placeholder 2"/>
          <p:cNvSpPr>
            <a:spLocks noGrp="1"/>
          </p:cNvSpPr>
          <p:nvPr>
            <p:ph type="body" idx="1"/>
          </p:nvPr>
        </p:nvSpPr>
        <p:spPr>
          <a:xfrm>
            <a:off x="304800" y="2743200"/>
            <a:ext cx="8864600" cy="2954655"/>
          </a:xfrm>
        </p:spPr>
        <p:txBody>
          <a:bodyPr anchor="ctr"/>
          <a:lstStyle/>
          <a:p>
            <a:pPr algn="ctr"/>
            <a:r>
              <a:rPr lang="en-US" sz="2400" b="1" dirty="0"/>
              <a:t>Monday, December 11, 2017</a:t>
            </a:r>
          </a:p>
          <a:p>
            <a:pPr algn="ctr"/>
            <a:r>
              <a:rPr lang="en-US" sz="2400" b="1" dirty="0"/>
              <a:t>10:00a.m. – 12:00p.m.</a:t>
            </a:r>
          </a:p>
          <a:p>
            <a:pPr algn="ctr"/>
            <a:endParaRPr lang="en-US" sz="2400" b="1" dirty="0"/>
          </a:p>
          <a:p>
            <a:pPr algn="ctr"/>
            <a:r>
              <a:rPr lang="en-US" sz="2400" b="1" dirty="0"/>
              <a:t>Monday, March 13, 2018</a:t>
            </a:r>
          </a:p>
          <a:p>
            <a:pPr algn="ctr"/>
            <a:r>
              <a:rPr lang="en-US" sz="2400" b="1" dirty="0"/>
              <a:t>10:00a.m. – 12:00p.m.</a:t>
            </a:r>
          </a:p>
          <a:p>
            <a:pPr algn="ctr"/>
            <a:endParaRPr lang="en-US" sz="2400" b="1" dirty="0"/>
          </a:p>
          <a:p>
            <a:pPr algn="ctr"/>
            <a:r>
              <a:rPr lang="en-US" sz="2400" b="1" dirty="0"/>
              <a:t>Monday, June 11, 2018</a:t>
            </a:r>
          </a:p>
          <a:p>
            <a:pPr algn="ctr"/>
            <a:r>
              <a:rPr lang="en-US" sz="2400" b="1" dirty="0"/>
              <a:t>10:00a.m. – 12:00p.m.</a:t>
            </a:r>
          </a:p>
        </p:txBody>
      </p:sp>
    </p:spTree>
    <p:extLst>
      <p:ext uri="{BB962C8B-B14F-4D97-AF65-F5344CB8AC3E}">
        <p14:creationId xmlns:p14="http://schemas.microsoft.com/office/powerpoint/2010/main" val="27212799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900" y="692422"/>
            <a:ext cx="8864600" cy="584775"/>
          </a:xfrm>
        </p:spPr>
        <p:txBody>
          <a:bodyPr/>
          <a:lstStyle/>
          <a:p>
            <a:pPr algn="ctr"/>
            <a:r>
              <a:rPr lang="en-US" dirty="0"/>
              <a:t>Q and A</a:t>
            </a:r>
          </a:p>
        </p:txBody>
      </p:sp>
      <p:sp>
        <p:nvSpPr>
          <p:cNvPr id="4" name="Text Placeholder 3">
            <a:extLst>
              <a:ext uri="{FF2B5EF4-FFF2-40B4-BE49-F238E27FC236}">
                <a16:creationId xmlns:a16="http://schemas.microsoft.com/office/drawing/2014/main" id="{2AF804DD-1C4B-4C5C-BED7-CC1454DE4799}"/>
              </a:ext>
            </a:extLst>
          </p:cNvPr>
          <p:cNvSpPr>
            <a:spLocks noGrp="1"/>
          </p:cNvSpPr>
          <p:nvPr>
            <p:ph type="body" idx="1"/>
          </p:nvPr>
        </p:nvSpPr>
        <p:spPr>
          <a:xfrm>
            <a:off x="596900" y="1940560"/>
            <a:ext cx="8864600" cy="2585323"/>
          </a:xfrm>
        </p:spPr>
        <p:txBody>
          <a:bodyPr/>
          <a:lstStyle/>
          <a:p>
            <a:pPr algn="ctr"/>
            <a:endParaRPr lang="en-US" sz="3200" dirty="0"/>
          </a:p>
          <a:p>
            <a:pPr algn="ctr"/>
            <a:endParaRPr lang="en-US" sz="3200" dirty="0"/>
          </a:p>
          <a:p>
            <a:pPr algn="ctr"/>
            <a:endParaRPr lang="en-US" sz="3200" dirty="0"/>
          </a:p>
          <a:p>
            <a:pPr algn="ctr"/>
            <a:r>
              <a:rPr lang="en-US" sz="7200" b="1" dirty="0"/>
              <a:t>Questions?</a:t>
            </a:r>
          </a:p>
        </p:txBody>
      </p:sp>
    </p:spTree>
    <p:extLst>
      <p:ext uri="{BB962C8B-B14F-4D97-AF65-F5344CB8AC3E}">
        <p14:creationId xmlns:p14="http://schemas.microsoft.com/office/powerpoint/2010/main" val="347801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73FA0-06EB-4369-9E44-0E49478A6E6C}"/>
              </a:ext>
            </a:extLst>
          </p:cNvPr>
          <p:cNvSpPr>
            <a:spLocks noGrp="1"/>
          </p:cNvSpPr>
          <p:nvPr>
            <p:ph type="title"/>
          </p:nvPr>
        </p:nvSpPr>
        <p:spPr>
          <a:xfrm>
            <a:off x="764540" y="692422"/>
            <a:ext cx="8529319" cy="584775"/>
          </a:xfrm>
        </p:spPr>
        <p:txBody>
          <a:bodyPr/>
          <a:lstStyle/>
          <a:p>
            <a:r>
              <a:rPr lang="en-US" dirty="0"/>
              <a:t>BDISBO Organization</a:t>
            </a:r>
          </a:p>
        </p:txBody>
      </p:sp>
      <p:graphicFrame>
        <p:nvGraphicFramePr>
          <p:cNvPr id="6" name="Diagram 5">
            <a:extLst>
              <a:ext uri="{FF2B5EF4-FFF2-40B4-BE49-F238E27FC236}">
                <a16:creationId xmlns:a16="http://schemas.microsoft.com/office/drawing/2014/main" id="{55346A92-36DA-40EE-8CF7-F4A6B8E66E06}"/>
              </a:ext>
            </a:extLst>
          </p:cNvPr>
          <p:cNvGraphicFramePr/>
          <p:nvPr>
            <p:extLst>
              <p:ext uri="{D42A27DB-BD31-4B8C-83A1-F6EECF244321}">
                <p14:modId xmlns:p14="http://schemas.microsoft.com/office/powerpoint/2010/main" val="493423465"/>
              </p:ext>
            </p:extLst>
          </p:nvPr>
        </p:nvGraphicFramePr>
        <p:xfrm>
          <a:off x="990600" y="1905000"/>
          <a:ext cx="80010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61750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735D7-FA66-4963-A0B5-7A8F438E1630}"/>
              </a:ext>
            </a:extLst>
          </p:cNvPr>
          <p:cNvSpPr>
            <a:spLocks noGrp="1"/>
          </p:cNvSpPr>
          <p:nvPr>
            <p:ph type="title"/>
          </p:nvPr>
        </p:nvSpPr>
        <p:spPr>
          <a:xfrm>
            <a:off x="764540" y="692422"/>
            <a:ext cx="8529319" cy="584775"/>
          </a:xfrm>
        </p:spPr>
        <p:txBody>
          <a:bodyPr/>
          <a:lstStyle/>
          <a:p>
            <a:r>
              <a:rPr lang="en-US" dirty="0"/>
              <a:t>BDISBO Customers?</a:t>
            </a:r>
          </a:p>
        </p:txBody>
      </p:sp>
      <p:sp>
        <p:nvSpPr>
          <p:cNvPr id="3" name="Text Placeholder 2">
            <a:extLst>
              <a:ext uri="{FF2B5EF4-FFF2-40B4-BE49-F238E27FC236}">
                <a16:creationId xmlns:a16="http://schemas.microsoft.com/office/drawing/2014/main" id="{5CE6E349-ECCE-45AC-98EA-AE78B961860B}"/>
              </a:ext>
            </a:extLst>
          </p:cNvPr>
          <p:cNvSpPr>
            <a:spLocks noGrp="1"/>
          </p:cNvSpPr>
          <p:nvPr>
            <p:ph type="body" idx="1"/>
          </p:nvPr>
        </p:nvSpPr>
        <p:spPr>
          <a:xfrm>
            <a:off x="596900" y="1940560"/>
            <a:ext cx="8864600" cy="5170646"/>
          </a:xfrm>
        </p:spPr>
        <p:txBody>
          <a:bodyPr/>
          <a:lstStyle/>
          <a:p>
            <a:pPr marL="800100" lvl="1" indent="-342900">
              <a:buFont typeface="Wingdings" panose="05000000000000000000" pitchFamily="2" charset="2"/>
              <a:buChar char="Ø"/>
            </a:pPr>
            <a:r>
              <a:rPr lang="en-US" sz="2400" dirty="0"/>
              <a:t>Vendor Community</a:t>
            </a:r>
          </a:p>
          <a:p>
            <a:pPr marL="1257300" lvl="2" indent="-342900">
              <a:buFont typeface="Arial" panose="020B0604020202020204" pitchFamily="34" charset="0"/>
              <a:buChar char="•"/>
            </a:pPr>
            <a:r>
              <a:rPr lang="en-US" sz="2400" dirty="0"/>
              <a:t>Small Businesses</a:t>
            </a:r>
          </a:p>
          <a:p>
            <a:pPr marL="1257300" lvl="2" indent="-342900">
              <a:buFont typeface="Arial" panose="020B0604020202020204" pitchFamily="34" charset="0"/>
              <a:buChar char="•"/>
            </a:pPr>
            <a:r>
              <a:rPr lang="en-US" sz="2400" dirty="0"/>
              <a:t>Small Diverse Businesses</a:t>
            </a:r>
          </a:p>
          <a:p>
            <a:pPr marL="1257300" lvl="2" indent="-342900">
              <a:buFont typeface="Arial" panose="020B0604020202020204" pitchFamily="34" charset="0"/>
              <a:buChar char="•"/>
            </a:pPr>
            <a:r>
              <a:rPr lang="en-US" sz="2400" dirty="0"/>
              <a:t>Large Businesses</a:t>
            </a:r>
          </a:p>
          <a:p>
            <a:pPr marL="742950" lvl="1" indent="-285750">
              <a:buFont typeface="Arial" panose="020B0604020202020204" pitchFamily="34" charset="0"/>
              <a:buChar char="•"/>
            </a:pPr>
            <a:endParaRPr lang="en-US" sz="2400" dirty="0"/>
          </a:p>
          <a:p>
            <a:pPr marL="800100" lvl="1" indent="-342900">
              <a:buFont typeface="Wingdings" panose="05000000000000000000" pitchFamily="2" charset="2"/>
              <a:buChar char="Ø"/>
            </a:pPr>
            <a:r>
              <a:rPr lang="en-US" sz="2400" dirty="0"/>
              <a:t>Agency Staff</a:t>
            </a:r>
          </a:p>
          <a:p>
            <a:pPr marL="800100" lvl="1" indent="-342900">
              <a:buFont typeface="Wingdings" panose="05000000000000000000" pitchFamily="2" charset="2"/>
              <a:buChar char="Ø"/>
            </a:pPr>
            <a:endParaRPr lang="en-US" sz="2400" dirty="0"/>
          </a:p>
          <a:p>
            <a:pPr marL="800100" lvl="1" indent="-342900">
              <a:buFont typeface="Wingdings" panose="05000000000000000000" pitchFamily="2" charset="2"/>
              <a:buChar char="Ø"/>
            </a:pPr>
            <a:r>
              <a:rPr lang="en-US" sz="2400" dirty="0"/>
              <a:t>Public</a:t>
            </a:r>
          </a:p>
          <a:p>
            <a:pPr marL="800100" lvl="1" indent="-342900">
              <a:buFont typeface="Wingdings" panose="05000000000000000000" pitchFamily="2" charset="2"/>
              <a:buChar char="Ø"/>
            </a:pPr>
            <a:endParaRPr lang="en-US" sz="2400" dirty="0"/>
          </a:p>
          <a:p>
            <a:pPr marL="800100" lvl="1" indent="-342900">
              <a:buFont typeface="Wingdings" panose="05000000000000000000" pitchFamily="2" charset="2"/>
              <a:buChar char="Ø"/>
            </a:pPr>
            <a:r>
              <a:rPr lang="en-US" sz="2400" dirty="0"/>
              <a:t>Other Business Entities</a:t>
            </a:r>
          </a:p>
          <a:p>
            <a:pPr lvl="1"/>
            <a:r>
              <a:rPr lang="en-US" sz="2400" dirty="0"/>
              <a:t>	</a:t>
            </a:r>
          </a:p>
          <a:p>
            <a:pPr marL="800100" lvl="1" indent="-342900">
              <a:buFont typeface="Wingdings" panose="05000000000000000000" pitchFamily="2" charset="2"/>
              <a:buChar char="Ø"/>
            </a:pPr>
            <a:r>
              <a:rPr lang="en-US" sz="2400" dirty="0"/>
              <a:t>Legislature</a:t>
            </a:r>
          </a:p>
          <a:p>
            <a:pPr marL="800100" lvl="1" indent="-342900">
              <a:buFont typeface="Wingdings" panose="05000000000000000000" pitchFamily="2" charset="2"/>
              <a:buChar char="Ø"/>
            </a:pPr>
            <a:endParaRPr lang="en-US" sz="2400" dirty="0"/>
          </a:p>
          <a:p>
            <a:pPr marL="800100" lvl="1" indent="-342900">
              <a:buFont typeface="Wingdings" panose="05000000000000000000" pitchFamily="2" charset="2"/>
              <a:buChar char="Ø"/>
            </a:pPr>
            <a:r>
              <a:rPr lang="en-US" sz="2400" dirty="0"/>
              <a:t>Governor’s Office</a:t>
            </a:r>
          </a:p>
        </p:txBody>
      </p:sp>
    </p:spTree>
    <p:extLst>
      <p:ext uri="{BB962C8B-B14F-4D97-AF65-F5344CB8AC3E}">
        <p14:creationId xmlns:p14="http://schemas.microsoft.com/office/powerpoint/2010/main" val="882423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73FA0-06EB-4369-9E44-0E49478A6E6C}"/>
              </a:ext>
            </a:extLst>
          </p:cNvPr>
          <p:cNvSpPr>
            <a:spLocks noGrp="1"/>
          </p:cNvSpPr>
          <p:nvPr>
            <p:ph type="title"/>
          </p:nvPr>
        </p:nvSpPr>
        <p:spPr/>
        <p:txBody>
          <a:bodyPr/>
          <a:lstStyle/>
          <a:p>
            <a:r>
              <a:rPr lang="en-US" dirty="0"/>
              <a:t>BDISBO Services</a:t>
            </a:r>
          </a:p>
        </p:txBody>
      </p:sp>
      <p:sp>
        <p:nvSpPr>
          <p:cNvPr id="5" name="Text Placeholder 4">
            <a:extLst>
              <a:ext uri="{FF2B5EF4-FFF2-40B4-BE49-F238E27FC236}">
                <a16:creationId xmlns:a16="http://schemas.microsoft.com/office/drawing/2014/main" id="{477984E9-EBFF-4317-B7C7-85CE65367E82}"/>
              </a:ext>
            </a:extLst>
          </p:cNvPr>
          <p:cNvSpPr>
            <a:spLocks noGrp="1"/>
          </p:cNvSpPr>
          <p:nvPr>
            <p:ph type="body" idx="1"/>
          </p:nvPr>
        </p:nvSpPr>
        <p:spPr>
          <a:xfrm>
            <a:off x="596899" y="1828800"/>
            <a:ext cx="8864600" cy="4924425"/>
          </a:xfrm>
        </p:spPr>
        <p:txBody>
          <a:bodyPr/>
          <a:lstStyle/>
          <a:p>
            <a:pPr marL="800100" lvl="1" indent="-342900">
              <a:buFont typeface="Wingdings" panose="05000000000000000000" pitchFamily="2" charset="2"/>
              <a:buChar char="Ø"/>
            </a:pPr>
            <a:r>
              <a:rPr lang="en-US" sz="2000" dirty="0"/>
              <a:t>Scoring of SB/SDB Submittals, a portion of Request For Proposal (RFP)  responses</a:t>
            </a:r>
          </a:p>
          <a:p>
            <a:pPr marL="1257300" lvl="2" indent="-342900">
              <a:buFont typeface="Arial" panose="020B0604020202020204" pitchFamily="34" charset="0"/>
              <a:buChar char="•"/>
            </a:pPr>
            <a:r>
              <a:rPr lang="en-US" sz="2000" dirty="0"/>
              <a:t>Procurement</a:t>
            </a:r>
          </a:p>
          <a:p>
            <a:pPr marL="1257300" lvl="2" indent="-342900">
              <a:buFont typeface="Arial" panose="020B0604020202020204" pitchFamily="34" charset="0"/>
              <a:buChar char="•"/>
            </a:pPr>
            <a:r>
              <a:rPr lang="en-US" sz="2000" dirty="0"/>
              <a:t>Construction/Design</a:t>
            </a:r>
          </a:p>
          <a:p>
            <a:pPr marL="800100" lvl="1" indent="-342900">
              <a:buFont typeface="Arial" panose="020B0604020202020204" pitchFamily="34" charset="0"/>
              <a:buChar char="•"/>
            </a:pPr>
            <a:endParaRPr lang="en-US" sz="2000" dirty="0"/>
          </a:p>
          <a:p>
            <a:pPr marL="800100" lvl="1" indent="-342900">
              <a:buFont typeface="Wingdings" panose="05000000000000000000" pitchFamily="2" charset="2"/>
              <a:buChar char="Ø"/>
            </a:pPr>
            <a:r>
              <a:rPr lang="en-US" sz="2000" dirty="0"/>
              <a:t>Training/Technical Assistance</a:t>
            </a:r>
          </a:p>
          <a:p>
            <a:pPr marL="1257300" lvl="2" indent="-342900">
              <a:buFont typeface="Arial" panose="020B0604020202020204" pitchFamily="34" charset="0"/>
              <a:buChar char="•"/>
            </a:pPr>
            <a:r>
              <a:rPr lang="en-US" sz="2000" dirty="0"/>
              <a:t>Self-Certification &amp; Verification for SBs/SDBs</a:t>
            </a:r>
          </a:p>
          <a:p>
            <a:pPr marL="1257300" lvl="2" indent="-342900">
              <a:buFont typeface="Arial" panose="020B0604020202020204" pitchFamily="34" charset="0"/>
              <a:buChar char="•"/>
            </a:pPr>
            <a:r>
              <a:rPr lang="en-US" sz="2000" dirty="0"/>
              <a:t>Locate SBs and SDBs in online database</a:t>
            </a:r>
          </a:p>
          <a:p>
            <a:pPr marL="1257300" lvl="2" indent="-342900">
              <a:buFont typeface="Arial" panose="020B0604020202020204" pitchFamily="34" charset="0"/>
              <a:buChar char="•"/>
            </a:pPr>
            <a:r>
              <a:rPr lang="en-US" sz="2000" dirty="0"/>
              <a:t>Assist with locating procurement opportunities</a:t>
            </a:r>
          </a:p>
          <a:p>
            <a:pPr marL="1257300" lvl="2" indent="-342900">
              <a:buFont typeface="Arial" panose="020B0604020202020204" pitchFamily="34" charset="0"/>
              <a:buChar char="•"/>
            </a:pPr>
            <a:r>
              <a:rPr lang="en-US" sz="2000" dirty="0"/>
              <a:t>Strategize utilization for SBs/SDBs </a:t>
            </a:r>
          </a:p>
          <a:p>
            <a:pPr marL="1257300" lvl="2" indent="-342900">
              <a:buFont typeface="Arial" panose="020B0604020202020204" pitchFamily="34" charset="0"/>
              <a:buChar char="•"/>
            </a:pPr>
            <a:r>
              <a:rPr lang="en-US" sz="2000" dirty="0"/>
              <a:t>Participate in Supplier Forums</a:t>
            </a:r>
          </a:p>
          <a:p>
            <a:pPr marL="1257300" lvl="2" indent="-342900">
              <a:buFont typeface="Arial" panose="020B0604020202020204" pitchFamily="34" charset="0"/>
              <a:buChar char="•"/>
            </a:pPr>
            <a:r>
              <a:rPr lang="en-US" sz="2000" dirty="0"/>
              <a:t>Provide appropriate SB/SDB language </a:t>
            </a:r>
          </a:p>
          <a:p>
            <a:pPr marL="800100" lvl="1" indent="-342900">
              <a:buFont typeface="Arial" panose="020B0604020202020204" pitchFamily="34" charset="0"/>
              <a:buChar char="•"/>
            </a:pPr>
            <a:endParaRPr lang="en-US" sz="2000" dirty="0"/>
          </a:p>
          <a:p>
            <a:pPr marL="800100" lvl="1" indent="-342900">
              <a:buFont typeface="Wingdings" panose="05000000000000000000" pitchFamily="2" charset="2"/>
              <a:buChar char="Ø"/>
            </a:pPr>
            <a:r>
              <a:rPr lang="en-US" sz="2000" dirty="0"/>
              <a:t>Compliance: Monitor percentage commitments made as contractual agreements by prime contractors for the utilization of SB/SDBs on commonwealth contracts. Collaborate with Agency for Resolution.</a:t>
            </a:r>
          </a:p>
        </p:txBody>
      </p:sp>
    </p:spTree>
    <p:extLst>
      <p:ext uri="{BB962C8B-B14F-4D97-AF65-F5344CB8AC3E}">
        <p14:creationId xmlns:p14="http://schemas.microsoft.com/office/powerpoint/2010/main" val="587662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04907-53D8-4932-B142-17ACED3BAC88}"/>
              </a:ext>
            </a:extLst>
          </p:cNvPr>
          <p:cNvSpPr>
            <a:spLocks noGrp="1"/>
          </p:cNvSpPr>
          <p:nvPr>
            <p:ph type="title"/>
          </p:nvPr>
        </p:nvSpPr>
        <p:spPr>
          <a:xfrm>
            <a:off x="764540" y="692422"/>
            <a:ext cx="8529319" cy="584775"/>
          </a:xfrm>
        </p:spPr>
        <p:txBody>
          <a:bodyPr/>
          <a:lstStyle/>
          <a:p>
            <a:pPr algn="ctr"/>
            <a:r>
              <a:rPr lang="en-US" dirty="0"/>
              <a:t>Executive Order 2015-11</a:t>
            </a:r>
          </a:p>
        </p:txBody>
      </p:sp>
      <p:sp>
        <p:nvSpPr>
          <p:cNvPr id="3" name="Text Placeholder 2">
            <a:extLst>
              <a:ext uri="{FF2B5EF4-FFF2-40B4-BE49-F238E27FC236}">
                <a16:creationId xmlns:a16="http://schemas.microsoft.com/office/drawing/2014/main" id="{FCAB2E38-4A01-4BE0-869A-C4FA63818935}"/>
              </a:ext>
            </a:extLst>
          </p:cNvPr>
          <p:cNvSpPr>
            <a:spLocks noGrp="1"/>
          </p:cNvSpPr>
          <p:nvPr>
            <p:ph type="body" idx="1"/>
          </p:nvPr>
        </p:nvSpPr>
        <p:spPr>
          <a:xfrm>
            <a:off x="596899" y="2286000"/>
            <a:ext cx="8864600" cy="4308872"/>
          </a:xfrm>
        </p:spPr>
        <p:txBody>
          <a:bodyPr/>
          <a:lstStyle/>
          <a:p>
            <a:pPr marL="742950" lvl="1" indent="-285750">
              <a:buFont typeface="Wingdings" panose="05000000000000000000" pitchFamily="2" charset="2"/>
              <a:buChar char="Ø"/>
            </a:pPr>
            <a:r>
              <a:rPr lang="en-US" sz="2000" dirty="0"/>
              <a:t>Promotes Diversity, Inclusion and Small Business Opportunities</a:t>
            </a:r>
          </a:p>
          <a:p>
            <a:pPr marL="1200150" lvl="2" indent="-285750">
              <a:buFont typeface="Arial" panose="020B0604020202020204" pitchFamily="34" charset="0"/>
              <a:buChar char="•"/>
            </a:pPr>
            <a:r>
              <a:rPr lang="en-US" sz="2000" dirty="0"/>
              <a:t>Issued September 23, 2015</a:t>
            </a:r>
          </a:p>
          <a:p>
            <a:pPr marL="1200150" lvl="2" indent="-285750">
              <a:buFont typeface="Arial" panose="020B0604020202020204" pitchFamily="34" charset="0"/>
              <a:buChar char="•"/>
            </a:pPr>
            <a:r>
              <a:rPr lang="en-US" sz="2000" dirty="0"/>
              <a:t>Recognize the need for better Agency Coordination</a:t>
            </a:r>
          </a:p>
          <a:p>
            <a:pPr marL="1200150" lvl="2" indent="-285750">
              <a:buFont typeface="Arial" panose="020B0604020202020204" pitchFamily="34" charset="0"/>
              <a:buChar char="•"/>
            </a:pPr>
            <a:r>
              <a:rPr lang="en-US" sz="2000" dirty="0"/>
              <a:t>Place continuous focus on increasing SB/SDB spend</a:t>
            </a:r>
          </a:p>
          <a:p>
            <a:pPr marL="1200150" lvl="2" indent="-285750">
              <a:buFont typeface="Arial" panose="020B0604020202020204" pitchFamily="34" charset="0"/>
              <a:buChar char="•"/>
            </a:pPr>
            <a:endParaRPr lang="en-US" sz="2000" dirty="0"/>
          </a:p>
          <a:p>
            <a:pPr marL="800100" lvl="1" indent="-342900">
              <a:buFont typeface="Wingdings" panose="05000000000000000000" pitchFamily="2" charset="2"/>
              <a:buChar char="Ø"/>
            </a:pPr>
            <a:r>
              <a:rPr lang="en-US" sz="2000" dirty="0"/>
              <a:t>Established an Governor’s Advisory Council</a:t>
            </a:r>
          </a:p>
          <a:p>
            <a:pPr marL="1200150" lvl="2" indent="-285750">
              <a:buFont typeface="Arial" panose="020B0604020202020204" pitchFamily="34" charset="0"/>
              <a:buChar char="•"/>
            </a:pPr>
            <a:r>
              <a:rPr lang="en-US" sz="2000" dirty="0"/>
              <a:t>Led by four agency heads: DGS, L&amp;I, DCED &amp; Transportation</a:t>
            </a:r>
          </a:p>
          <a:p>
            <a:pPr marL="1200150" lvl="2" indent="-285750">
              <a:buFont typeface="Arial" panose="020B0604020202020204" pitchFamily="34" charset="0"/>
              <a:buChar char="•"/>
            </a:pPr>
            <a:r>
              <a:rPr lang="en-US" sz="2000" dirty="0"/>
              <a:t>Provide SB/SDB advise to Governors Office/Executive Agencies</a:t>
            </a:r>
          </a:p>
          <a:p>
            <a:pPr marL="1200150" lvl="2" indent="-285750">
              <a:buFont typeface="Arial" panose="020B0604020202020204" pitchFamily="34" charset="0"/>
              <a:buChar char="•"/>
            </a:pPr>
            <a:r>
              <a:rPr lang="en-US" sz="2000" dirty="0"/>
              <a:t>Developed SDB program improvement recommendations </a:t>
            </a:r>
          </a:p>
          <a:p>
            <a:pPr marL="742950" lvl="1" indent="-285750">
              <a:buFont typeface="Arial" panose="020B0604020202020204" pitchFamily="34" charset="0"/>
              <a:buChar char="•"/>
            </a:pPr>
            <a:endParaRPr lang="en-US" sz="2000" dirty="0"/>
          </a:p>
          <a:p>
            <a:pPr marL="742950" lvl="1" indent="-285750">
              <a:buFont typeface="Wingdings" panose="05000000000000000000" pitchFamily="2" charset="2"/>
              <a:buChar char="Ø"/>
            </a:pPr>
            <a:r>
              <a:rPr lang="en-US" sz="2000" dirty="0"/>
              <a:t>Created Bureau of Diversity, Inclusion and SB Opportunities</a:t>
            </a:r>
          </a:p>
          <a:p>
            <a:pPr marL="1200150" lvl="2" indent="-285750">
              <a:buFont typeface="Arial" panose="020B0604020202020204" pitchFamily="34" charset="0"/>
              <a:buChar char="•"/>
            </a:pPr>
            <a:r>
              <a:rPr lang="en-US" sz="2000" dirty="0"/>
              <a:t>Formally Bur. of Small Business Opportunities</a:t>
            </a:r>
          </a:p>
          <a:p>
            <a:pPr marL="1200150" lvl="2" indent="-285750">
              <a:buFont typeface="Arial" panose="020B0604020202020204" pitchFamily="34" charset="0"/>
              <a:buChar char="•"/>
            </a:pPr>
            <a:r>
              <a:rPr lang="en-US" sz="2000" dirty="0"/>
              <a:t>Singular focus on diversity and inclusion &amp; SB Opportunities</a:t>
            </a:r>
          </a:p>
          <a:p>
            <a:pPr marL="1200150" lvl="2" indent="-285750">
              <a:buFont typeface="Arial" panose="020B0604020202020204" pitchFamily="34" charset="0"/>
              <a:buChar char="•"/>
            </a:pPr>
            <a:endParaRPr lang="en-US" sz="2000" dirty="0"/>
          </a:p>
        </p:txBody>
      </p:sp>
    </p:spTree>
    <p:extLst>
      <p:ext uri="{BB962C8B-B14F-4D97-AF65-F5344CB8AC3E}">
        <p14:creationId xmlns:p14="http://schemas.microsoft.com/office/powerpoint/2010/main" val="1463291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43933"/>
            <a:ext cx="8839201" cy="584775"/>
          </a:xfrm>
        </p:spPr>
        <p:txBody>
          <a:bodyPr wrap="square" lIns="0" tIns="0" rIns="0" bIns="0">
            <a:spAutoFit/>
          </a:bodyPr>
          <a:lstStyle/>
          <a:p>
            <a:pPr algn="ctr" rtl="0"/>
            <a:r>
              <a:rPr lang="en-US" kern="1200" dirty="0"/>
              <a:t>The Problem We Need to Solve…</a:t>
            </a:r>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1074060356"/>
              </p:ext>
            </p:extLst>
          </p:nvPr>
        </p:nvGraphicFramePr>
        <p:xfrm>
          <a:off x="990600" y="1828800"/>
          <a:ext cx="7852410" cy="5074920"/>
        </p:xfrm>
        <a:graphic>
          <a:graphicData uri="http://schemas.openxmlformats.org/drawingml/2006/chart">
            <c:chart xmlns:c="http://schemas.openxmlformats.org/drawingml/2006/chart" xmlns:r="http://schemas.openxmlformats.org/officeDocument/2006/relationships" r:id="rId3"/>
          </a:graphicData>
        </a:graphic>
      </p:graphicFrame>
      <p:cxnSp>
        <p:nvCxnSpPr>
          <p:cNvPr id="4" name="Straight Connector 3"/>
          <p:cNvCxnSpPr>
            <a:cxnSpLocks/>
          </p:cNvCxnSpPr>
          <p:nvPr/>
        </p:nvCxnSpPr>
        <p:spPr>
          <a:xfrm>
            <a:off x="2263140" y="2796540"/>
            <a:ext cx="6202680" cy="0"/>
          </a:xfrm>
          <a:prstGeom prst="line">
            <a:avLst/>
          </a:prstGeom>
          <a:ln w="38100" cap="flat" cmpd="sng" algn="ctr">
            <a:solidFill>
              <a:schemeClr val="accent6"/>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0" name="Callout: Line with Accent Bar 9"/>
          <p:cNvSpPr/>
          <p:nvPr/>
        </p:nvSpPr>
        <p:spPr>
          <a:xfrm>
            <a:off x="6934201" y="3581400"/>
            <a:ext cx="2514600" cy="586740"/>
          </a:xfrm>
          <a:prstGeom prst="accentCallout1">
            <a:avLst>
              <a:gd name="adj1" fmla="val 18750"/>
              <a:gd name="adj2" fmla="val -8333"/>
              <a:gd name="adj3" fmla="val -107143"/>
              <a:gd name="adj4" fmla="val -92917"/>
            </a:avLst>
          </a:prstGeom>
          <a:ln>
            <a:solidFill>
              <a:schemeClr val="accent1"/>
            </a:solidFill>
          </a:ln>
          <a:effectLst>
            <a:outerShdw blurRad="63500" sx="102000" sy="102000" algn="c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US" sz="1980" dirty="0">
                <a:solidFill>
                  <a:schemeClr val="accent6">
                    <a:lumMod val="75000"/>
                  </a:schemeClr>
                </a:solidFill>
              </a:rPr>
              <a:t>Goal by FY’19</a:t>
            </a:r>
          </a:p>
        </p:txBody>
      </p:sp>
    </p:spTree>
    <p:extLst>
      <p:ext uri="{BB962C8B-B14F-4D97-AF65-F5344CB8AC3E}">
        <p14:creationId xmlns:p14="http://schemas.microsoft.com/office/powerpoint/2010/main" val="4128399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p:cNvPr>
          <p:cNvGraphicFramePr>
            <a:graphicFrameLocks/>
          </p:cNvGraphicFramePr>
          <p:nvPr>
            <p:extLst>
              <p:ext uri="{D42A27DB-BD31-4B8C-83A1-F6EECF244321}">
                <p14:modId xmlns:p14="http://schemas.microsoft.com/office/powerpoint/2010/main" val="269626077"/>
              </p:ext>
            </p:extLst>
          </p:nvPr>
        </p:nvGraphicFramePr>
        <p:xfrm>
          <a:off x="-914400" y="1803339"/>
          <a:ext cx="5349240" cy="4976747"/>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4610100" y="1812572"/>
            <a:ext cx="4838700" cy="4967514"/>
          </a:xfrm>
          <a:prstGeom prst="rect">
            <a:avLst/>
          </a:prstGeom>
          <a:noFill/>
          <a:ln>
            <a:noFill/>
          </a:ln>
        </p:spPr>
        <p:txBody>
          <a:bodyPr wrap="square" rtlCol="0">
            <a:spAutoFit/>
          </a:bodyPr>
          <a:lstStyle/>
          <a:p>
            <a:pPr marL="314325" indent="-314325">
              <a:buFont typeface="Arial" panose="020B0604020202020204" pitchFamily="34" charset="0"/>
              <a:buChar char="•"/>
            </a:pPr>
            <a:r>
              <a:rPr lang="en-US" sz="1980" dirty="0"/>
              <a:t>For comparison, Maryland’s SB/SDB expenditures exceed $2.5 Billion</a:t>
            </a:r>
          </a:p>
          <a:p>
            <a:pPr marL="314325" indent="-314325">
              <a:buFont typeface="Arial" panose="020B0604020202020204" pitchFamily="34" charset="0"/>
              <a:buChar char="•"/>
            </a:pPr>
            <a:endParaRPr lang="en-US" sz="1980" dirty="0"/>
          </a:p>
          <a:p>
            <a:pPr marL="314325" indent="-314325">
              <a:buFont typeface="Arial" panose="020B0604020202020204" pitchFamily="34" charset="0"/>
              <a:buChar char="•"/>
            </a:pPr>
            <a:r>
              <a:rPr lang="en-US" sz="1980" dirty="0"/>
              <a:t>Pennsylvania has historically applied our SB/SDB program to </a:t>
            </a:r>
            <a:r>
              <a:rPr lang="en-US" sz="1980" b="1" i="1" dirty="0"/>
              <a:t>just one out of every four</a:t>
            </a:r>
            <a:r>
              <a:rPr lang="en-US" sz="1980" dirty="0"/>
              <a:t> dollars we spend</a:t>
            </a:r>
          </a:p>
          <a:p>
            <a:pPr marL="314325" indent="-314325">
              <a:buFont typeface="Arial" panose="020B0604020202020204" pitchFamily="34" charset="0"/>
              <a:buChar char="•"/>
            </a:pPr>
            <a:endParaRPr lang="en-US" sz="1980" dirty="0"/>
          </a:p>
          <a:p>
            <a:pPr marL="314325" indent="-314325">
              <a:buFont typeface="Arial" panose="020B0604020202020204" pitchFamily="34" charset="0"/>
              <a:buChar char="•"/>
            </a:pPr>
            <a:r>
              <a:rPr lang="en-US" sz="1980" dirty="0"/>
              <a:t>DGS recently awarded a contract to conduct a formal disparity study to support a more comprehensive program statewide</a:t>
            </a:r>
          </a:p>
          <a:p>
            <a:pPr marL="817245" lvl="1" indent="-314325">
              <a:buFont typeface="Arial" panose="020B0604020202020204" pitchFamily="34" charset="0"/>
              <a:buChar char="•"/>
            </a:pPr>
            <a:r>
              <a:rPr lang="en-US" sz="1980" dirty="0"/>
              <a:t>Results available in 12 months</a:t>
            </a:r>
          </a:p>
          <a:p>
            <a:pPr marL="817245" lvl="1" indent="-314325">
              <a:buFont typeface="Arial" panose="020B0604020202020204" pitchFamily="34" charset="0"/>
              <a:buChar char="•"/>
            </a:pPr>
            <a:r>
              <a:rPr lang="en-US" sz="1980" dirty="0"/>
              <a:t>Basis for applying DISBO universally</a:t>
            </a:r>
          </a:p>
          <a:p>
            <a:pPr marL="314325" indent="-314325">
              <a:buFont typeface="Arial" panose="020B0604020202020204" pitchFamily="34" charset="0"/>
              <a:buChar char="•"/>
            </a:pPr>
            <a:endParaRPr lang="en-US" sz="1980" dirty="0"/>
          </a:p>
          <a:p>
            <a:pPr marL="314325" indent="-314325">
              <a:buFont typeface="Arial" panose="020B0604020202020204" pitchFamily="34" charset="0"/>
              <a:buChar char="•"/>
            </a:pPr>
            <a:r>
              <a:rPr lang="en-US" sz="1980" dirty="0"/>
              <a:t>In the meantime, we need your help…</a:t>
            </a:r>
          </a:p>
          <a:p>
            <a:endParaRPr lang="en-US" sz="1980" dirty="0"/>
          </a:p>
        </p:txBody>
      </p:sp>
      <p:sp>
        <p:nvSpPr>
          <p:cNvPr id="7" name="Title 1"/>
          <p:cNvSpPr txBox="1">
            <a:spLocks/>
          </p:cNvSpPr>
          <p:nvPr/>
        </p:nvSpPr>
        <p:spPr bwMode="auto">
          <a:xfrm>
            <a:off x="609600" y="685800"/>
            <a:ext cx="8839200" cy="584775"/>
          </a:xfrm>
          <a:prstGeom prst="rect">
            <a:avLst/>
          </a:prstGeom>
          <a:extLst/>
        </p:spPr>
        <p:txBody>
          <a:bodyPr wrap="square" lIns="0" tIns="0" rIns="0" bIns="0">
            <a:spAutoFit/>
          </a:bodyPr>
          <a:lstStyle>
            <a:lvl1pPr>
              <a:defRPr sz="3800" b="0" i="0">
                <a:solidFill>
                  <a:schemeClr val="bg1"/>
                </a:solidFill>
                <a:latin typeface="Verdana"/>
                <a:ea typeface="+mj-ea"/>
                <a:cs typeface="Verdana"/>
              </a:defRPr>
            </a:lvl1pPr>
          </a:lstStyle>
          <a:p>
            <a:pPr algn="ctr"/>
            <a:r>
              <a:rPr lang="en-US" dirty="0"/>
              <a:t>The Problem We Need to Solve…</a:t>
            </a:r>
          </a:p>
        </p:txBody>
      </p:sp>
    </p:spTree>
    <p:extLst>
      <p:ext uri="{BB962C8B-B14F-4D97-AF65-F5344CB8AC3E}">
        <p14:creationId xmlns:p14="http://schemas.microsoft.com/office/powerpoint/2010/main" val="10147716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6DF07DE3EFFCE459816276ABB7D372A" ma:contentTypeVersion="1" ma:contentTypeDescription="Create a new document." ma:contentTypeScope="" ma:versionID="fb7bb7057fd69d01bb2f37474780754b">
  <xsd:schema xmlns:xsd="http://www.w3.org/2001/XMLSchema" xmlns:xs="http://www.w3.org/2001/XMLSchema" xmlns:p="http://schemas.microsoft.com/office/2006/metadata/properties" xmlns:ns1="http://schemas.microsoft.com/sharepoint/v3" xmlns:ns2="a515db22-30ff-4aa5-be18-e970c3801a18" targetNamespace="http://schemas.microsoft.com/office/2006/metadata/properties" ma:root="true" ma:fieldsID="7722c71137099f6a36192f9287e135d0" ns1:_="" ns2:_="">
    <xsd:import namespace="http://schemas.microsoft.com/sharepoint/v3"/>
    <xsd:import namespace="a515db22-30ff-4aa5-be18-e970c3801a18"/>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515db22-30ff-4aa5-be18-e970c3801a1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SharedWithUsers xmlns="a515db22-30ff-4aa5-be18-e970c3801a18">
      <UserInfo>
        <DisplayName/>
        <AccountId xsi:nil="true"/>
        <AccountType/>
      </UserInfo>
    </SharedWithUsers>
  </documentManagement>
</p:properties>
</file>

<file path=customXml/itemProps1.xml><?xml version="1.0" encoding="utf-8"?>
<ds:datastoreItem xmlns:ds="http://schemas.openxmlformats.org/officeDocument/2006/customXml" ds:itemID="{754DD7E3-7D5A-45D4-81C1-AF84B0518912}"/>
</file>

<file path=customXml/itemProps2.xml><?xml version="1.0" encoding="utf-8"?>
<ds:datastoreItem xmlns:ds="http://schemas.openxmlformats.org/officeDocument/2006/customXml" ds:itemID="{EA84AB64-3422-4E34-9D42-A81DE355FC42}"/>
</file>

<file path=customXml/itemProps3.xml><?xml version="1.0" encoding="utf-8"?>
<ds:datastoreItem xmlns:ds="http://schemas.openxmlformats.org/officeDocument/2006/customXml" ds:itemID="{8569AD1E-2541-46C6-81C7-62663228A954}"/>
</file>

<file path=docProps/app.xml><?xml version="1.0" encoding="utf-8"?>
<Properties xmlns="http://schemas.openxmlformats.org/officeDocument/2006/extended-properties" xmlns:vt="http://schemas.openxmlformats.org/officeDocument/2006/docPropsVTypes">
  <Template/>
  <TotalTime>7471</TotalTime>
  <Words>2795</Words>
  <Application>Microsoft Office PowerPoint</Application>
  <PresentationFormat>Custom</PresentationFormat>
  <Paragraphs>419</Paragraphs>
  <Slides>37</Slides>
  <Notes>37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Arial</vt:lpstr>
      <vt:lpstr>Calibri</vt:lpstr>
      <vt:lpstr>Symbol</vt:lpstr>
      <vt:lpstr>Times New Roman</vt:lpstr>
      <vt:lpstr>Verdana</vt:lpstr>
      <vt:lpstr>Wingdings</vt:lpstr>
      <vt:lpstr>Office Theme</vt:lpstr>
      <vt:lpstr>PowerPoint Presentation</vt:lpstr>
      <vt:lpstr>Bureau of Diversity, Inclusion and Small Business Opportunities (BDISBO)</vt:lpstr>
      <vt:lpstr>Agenda</vt:lpstr>
      <vt:lpstr>BDISBO Organization</vt:lpstr>
      <vt:lpstr>BDISBO Customers?</vt:lpstr>
      <vt:lpstr>BDISBO Services</vt:lpstr>
      <vt:lpstr>Executive Order 2015-11</vt:lpstr>
      <vt:lpstr>The Problem We Need to Solve…</vt:lpstr>
      <vt:lpstr>PowerPoint Presentation</vt:lpstr>
      <vt:lpstr>The Solution We Are Proposing</vt:lpstr>
      <vt:lpstr>Agency SB/SDB Liaison Program</vt:lpstr>
      <vt:lpstr>Why Are You Here?</vt:lpstr>
      <vt:lpstr>What We Are Asking You To Do</vt:lpstr>
      <vt:lpstr>PowerPoint Presentation</vt:lpstr>
      <vt:lpstr>What is Jaggaer? </vt:lpstr>
      <vt:lpstr>Jaggaer Update </vt:lpstr>
      <vt:lpstr>PowerPoint Presentation</vt:lpstr>
      <vt:lpstr>Small Business Self-Certification Requirements</vt:lpstr>
      <vt:lpstr>Small Diverse Business Requirements</vt:lpstr>
      <vt:lpstr>Small Business Programs</vt:lpstr>
      <vt:lpstr>Small Business Program Enhancements</vt:lpstr>
      <vt:lpstr>PowerPoint Presentation</vt:lpstr>
      <vt:lpstr>Procurement Preferences</vt:lpstr>
      <vt:lpstr>Finding Small Businesses</vt:lpstr>
      <vt:lpstr>Finding Small Businesses</vt:lpstr>
      <vt:lpstr>BDISBO Tools/Report</vt:lpstr>
      <vt:lpstr>Small &amp; Diverse Spend Report</vt:lpstr>
      <vt:lpstr>Small &amp; Diverse Spend Report</vt:lpstr>
      <vt:lpstr>Small &amp; Diverse Spend Report</vt:lpstr>
      <vt:lpstr>Small &amp; Diverse Spend Report</vt:lpstr>
      <vt:lpstr>Small &amp; Diverse Spend Report</vt:lpstr>
      <vt:lpstr>Monthly Contract Award Report</vt:lpstr>
      <vt:lpstr>Monthly Contract Award Report</vt:lpstr>
      <vt:lpstr>Monthly Contract Award Report</vt:lpstr>
      <vt:lpstr>Agency Procurement Forecast Report</vt:lpstr>
      <vt:lpstr>Future FY 2017-18 Meeting Dates</vt:lpstr>
      <vt:lpstr>Q and 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PowerPoint - Final. DISBO Council Meeting (9 22 2015).pptx</dc:title>
  <dc:creator>behudson</dc:creator>
  <cp:lastModifiedBy>Lewis, Deshawn A</cp:lastModifiedBy>
  <cp:revision>261</cp:revision>
  <cp:lastPrinted>2017-10-30T21:07:11Z</cp:lastPrinted>
  <dcterms:created xsi:type="dcterms:W3CDTF">2015-10-01T13:36:35Z</dcterms:created>
  <dcterms:modified xsi:type="dcterms:W3CDTF">2017-11-03T20:06:06Z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2015-09-23T00:00:00Z</vt:filetime>
  </property>
  <property fmtid="{D5CDD505-2E9C-101B-9397-08002B2CF9AE}" pid="3" name="LastSaved">
    <vt:filetime>2015-10-01T00:00:00Z</vt:filetime>
  </property>
  <property fmtid="{D5CDD505-2E9C-101B-9397-08002B2CF9AE}" pid="4" name="ContentTypeId">
    <vt:lpwstr>0x010100C6DF07DE3EFFCE459816276ABB7D372A</vt:lpwstr>
  </property>
  <property fmtid="{D5CDD505-2E9C-101B-9397-08002B2CF9AE}" pid="5" name="Order">
    <vt:r8>6200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TemplateUrl">
    <vt:lpwstr/>
  </property>
</Properties>
</file>