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7" r:id="rId4"/>
    <p:sldId id="259" r:id="rId5"/>
    <p:sldId id="268" r:id="rId6"/>
    <p:sldId id="269" r:id="rId7"/>
    <p:sldId id="260" r:id="rId8"/>
    <p:sldId id="276" r:id="rId9"/>
    <p:sldId id="275" r:id="rId10"/>
    <p:sldId id="270" r:id="rId11"/>
    <p:sldId id="271" r:id="rId12"/>
    <p:sldId id="261" r:id="rId13"/>
    <p:sldId id="262" r:id="rId14"/>
    <p:sldId id="265" r:id="rId15"/>
    <p:sldId id="266" r:id="rId16"/>
    <p:sldId id="273" r:id="rId17"/>
    <p:sldId id="263" r:id="rId18"/>
    <p:sldId id="264" r:id="rId19"/>
    <p:sldId id="272" r:id="rId20"/>
    <p:sldId id="267" r:id="rId2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63F"/>
    <a:srgbClr val="1E6F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63" autoAdjust="0"/>
    <p:restoredTop sz="94647" autoAdjust="0"/>
  </p:normalViewPr>
  <p:slideViewPr>
    <p:cSldViewPr>
      <p:cViewPr varScale="1">
        <p:scale>
          <a:sx n="95" d="100"/>
          <a:sy n="95" d="100"/>
        </p:scale>
        <p:origin x="-7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955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341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Untitled-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10"/>
          <p:cNvSpPr>
            <a:spLocks noGrp="1" noChangeArrowheads="1"/>
          </p:cNvSpPr>
          <p:nvPr>
            <p:ph type="title"/>
          </p:nvPr>
        </p:nvSpPr>
        <p:spPr bwMode="auto">
          <a:xfrm>
            <a:off x="304800" y="1524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 Goes Here</a:t>
            </a:r>
          </a:p>
        </p:txBody>
      </p:sp>
      <p:sp>
        <p:nvSpPr>
          <p:cNvPr id="1028" name="Rectangle 11"/>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spcBef>
          <a:spcPct val="0"/>
        </a:spcBef>
        <a:spcAft>
          <a:spcPct val="0"/>
        </a:spcAft>
        <a:defRPr sz="3800">
          <a:solidFill>
            <a:schemeClr val="bg1"/>
          </a:solidFill>
          <a:latin typeface="+mj-lt"/>
          <a:ea typeface="+mj-ea"/>
          <a:cs typeface="+mj-cs"/>
        </a:defRPr>
      </a:lvl1pPr>
      <a:lvl2pPr algn="l" rtl="0" fontAlgn="base">
        <a:spcBef>
          <a:spcPct val="0"/>
        </a:spcBef>
        <a:spcAft>
          <a:spcPct val="0"/>
        </a:spcAft>
        <a:defRPr sz="3800">
          <a:solidFill>
            <a:schemeClr val="bg1"/>
          </a:solidFill>
          <a:latin typeface="Verdana" pitchFamily="34" charset="0"/>
        </a:defRPr>
      </a:lvl2pPr>
      <a:lvl3pPr algn="l" rtl="0" fontAlgn="base">
        <a:spcBef>
          <a:spcPct val="0"/>
        </a:spcBef>
        <a:spcAft>
          <a:spcPct val="0"/>
        </a:spcAft>
        <a:defRPr sz="3800">
          <a:solidFill>
            <a:schemeClr val="bg1"/>
          </a:solidFill>
          <a:latin typeface="Verdana" pitchFamily="34" charset="0"/>
        </a:defRPr>
      </a:lvl3pPr>
      <a:lvl4pPr algn="l" rtl="0" fontAlgn="base">
        <a:spcBef>
          <a:spcPct val="0"/>
        </a:spcBef>
        <a:spcAft>
          <a:spcPct val="0"/>
        </a:spcAft>
        <a:defRPr sz="3800">
          <a:solidFill>
            <a:schemeClr val="bg1"/>
          </a:solidFill>
          <a:latin typeface="Verdana" pitchFamily="34" charset="0"/>
        </a:defRPr>
      </a:lvl4pPr>
      <a:lvl5pPr algn="l" rtl="0" fontAlgn="base">
        <a:spcBef>
          <a:spcPct val="0"/>
        </a:spcBef>
        <a:spcAft>
          <a:spcPct val="0"/>
        </a:spcAft>
        <a:defRPr sz="3800">
          <a:solidFill>
            <a:schemeClr val="bg1"/>
          </a:solidFill>
          <a:latin typeface="Verdana" pitchFamily="34" charset="0"/>
        </a:defRPr>
      </a:lvl5pPr>
      <a:lvl6pPr marL="457200" algn="l" rtl="0" eaLnBrk="1" fontAlgn="base" hangingPunct="1">
        <a:spcBef>
          <a:spcPct val="0"/>
        </a:spcBef>
        <a:spcAft>
          <a:spcPct val="0"/>
        </a:spcAft>
        <a:defRPr sz="3800">
          <a:solidFill>
            <a:schemeClr val="bg1"/>
          </a:solidFill>
          <a:latin typeface="Verdana" pitchFamily="34" charset="0"/>
        </a:defRPr>
      </a:lvl6pPr>
      <a:lvl7pPr marL="914400" algn="l" rtl="0" eaLnBrk="1" fontAlgn="base" hangingPunct="1">
        <a:spcBef>
          <a:spcPct val="0"/>
        </a:spcBef>
        <a:spcAft>
          <a:spcPct val="0"/>
        </a:spcAft>
        <a:defRPr sz="3800">
          <a:solidFill>
            <a:schemeClr val="bg1"/>
          </a:solidFill>
          <a:latin typeface="Verdana" pitchFamily="34" charset="0"/>
        </a:defRPr>
      </a:lvl7pPr>
      <a:lvl8pPr marL="1371600" algn="l" rtl="0" eaLnBrk="1" fontAlgn="base" hangingPunct="1">
        <a:spcBef>
          <a:spcPct val="0"/>
        </a:spcBef>
        <a:spcAft>
          <a:spcPct val="0"/>
        </a:spcAft>
        <a:defRPr sz="3800">
          <a:solidFill>
            <a:schemeClr val="bg1"/>
          </a:solidFill>
          <a:latin typeface="Verdana" pitchFamily="34" charset="0"/>
        </a:defRPr>
      </a:lvl8pPr>
      <a:lvl9pPr marL="1828800" algn="l" rtl="0" eaLnBrk="1" fontAlgn="base" hangingPunct="1">
        <a:spcBef>
          <a:spcPct val="0"/>
        </a:spcBef>
        <a:spcAft>
          <a:spcPct val="0"/>
        </a:spcAft>
        <a:defRPr sz="3800">
          <a:solidFill>
            <a:schemeClr val="bg1"/>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Blip>
          <a:blip r:embed="rId14"/>
        </a:buBlip>
        <a:defRPr sz="2800">
          <a:solidFill>
            <a:schemeClr val="tx1"/>
          </a:solidFill>
          <a:latin typeface="+mn-lt"/>
        </a:defRPr>
      </a:lvl2pPr>
      <a:lvl3pPr marL="1143000" indent="-228600" algn="l" rtl="0" fontAlgn="base">
        <a:spcBef>
          <a:spcPct val="20000"/>
        </a:spcBef>
        <a:spcAft>
          <a:spcPct val="0"/>
        </a:spcAft>
        <a:buBlip>
          <a:blip r:embed="rId14"/>
        </a:buBlip>
        <a:defRPr sz="2400">
          <a:solidFill>
            <a:schemeClr val="tx1"/>
          </a:solidFill>
          <a:latin typeface="+mn-lt"/>
        </a:defRPr>
      </a:lvl3pPr>
      <a:lvl4pPr marL="1600200" indent="-228600" algn="l" rtl="0" fontAlgn="base">
        <a:spcBef>
          <a:spcPct val="20000"/>
        </a:spcBef>
        <a:spcAft>
          <a:spcPct val="0"/>
        </a:spcAft>
        <a:buBlip>
          <a:blip r:embed="rId14"/>
        </a:buBlip>
        <a:defRPr sz="2000">
          <a:solidFill>
            <a:schemeClr val="tx1"/>
          </a:solidFill>
          <a:latin typeface="+mn-lt"/>
        </a:defRPr>
      </a:lvl4pPr>
      <a:lvl5pPr marL="2057400" indent="-228600" algn="l" rtl="0" fontAlgn="base">
        <a:spcBef>
          <a:spcPct val="20000"/>
        </a:spcBef>
        <a:spcAft>
          <a:spcPct val="0"/>
        </a:spcAft>
        <a:buBlip>
          <a:blip r:embed="rId14"/>
        </a:buBlip>
        <a:defRPr sz="2000">
          <a:solidFill>
            <a:schemeClr val="tx1"/>
          </a:solidFill>
          <a:latin typeface="+mn-lt"/>
        </a:defRPr>
      </a:lvl5pPr>
      <a:lvl6pPr marL="2514600" indent="-228600" algn="l" rtl="0" eaLnBrk="1" fontAlgn="base" hangingPunct="1">
        <a:spcBef>
          <a:spcPct val="20000"/>
        </a:spcBef>
        <a:spcAft>
          <a:spcPct val="0"/>
        </a:spcAft>
        <a:buBlip>
          <a:blip r:embed="rId14"/>
        </a:buBlip>
        <a:defRPr sz="2000">
          <a:solidFill>
            <a:schemeClr val="tx1"/>
          </a:solidFill>
          <a:latin typeface="+mn-lt"/>
        </a:defRPr>
      </a:lvl6pPr>
      <a:lvl7pPr marL="2971800" indent="-228600" algn="l" rtl="0" eaLnBrk="1" fontAlgn="base" hangingPunct="1">
        <a:spcBef>
          <a:spcPct val="20000"/>
        </a:spcBef>
        <a:spcAft>
          <a:spcPct val="0"/>
        </a:spcAft>
        <a:buBlip>
          <a:blip r:embed="rId14"/>
        </a:buBlip>
        <a:defRPr sz="2000">
          <a:solidFill>
            <a:schemeClr val="tx1"/>
          </a:solidFill>
          <a:latin typeface="+mn-lt"/>
        </a:defRPr>
      </a:lvl7pPr>
      <a:lvl8pPr marL="3429000" indent="-228600" algn="l" rtl="0" eaLnBrk="1" fontAlgn="base" hangingPunct="1">
        <a:spcBef>
          <a:spcPct val="20000"/>
        </a:spcBef>
        <a:spcAft>
          <a:spcPct val="0"/>
        </a:spcAft>
        <a:buBlip>
          <a:blip r:embed="rId14"/>
        </a:buBlip>
        <a:defRPr sz="2000">
          <a:solidFill>
            <a:schemeClr val="tx1"/>
          </a:solidFill>
          <a:latin typeface="+mn-lt"/>
        </a:defRPr>
      </a:lvl8pPr>
      <a:lvl9pPr marL="3886200" indent="-228600" algn="l" rtl="0" eaLnBrk="1" fontAlgn="base" hangingPunct="1">
        <a:spcBef>
          <a:spcPct val="20000"/>
        </a:spcBef>
        <a:spcAft>
          <a:spcPct val="0"/>
        </a:spcAft>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gs.state.pa.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defRPr/>
            </a:pPr>
            <a:r>
              <a:rPr lang="en-US" dirty="0" smtClean="0">
                <a:solidFill>
                  <a:schemeClr val="accent2">
                    <a:lumMod val="75000"/>
                  </a:schemeClr>
                </a:solidFill>
              </a:rPr>
              <a:t>How to Complete the </a:t>
            </a:r>
            <a:br>
              <a:rPr lang="en-US" dirty="0" smtClean="0">
                <a:solidFill>
                  <a:schemeClr val="accent2">
                    <a:lumMod val="75000"/>
                  </a:schemeClr>
                </a:solidFill>
              </a:rPr>
            </a:br>
            <a:r>
              <a:rPr lang="en-US" dirty="0" smtClean="0">
                <a:solidFill>
                  <a:schemeClr val="accent2">
                    <a:lumMod val="75000"/>
                  </a:schemeClr>
                </a:solidFill>
              </a:rPr>
              <a:t>Ground Travel Worksheet</a:t>
            </a:r>
            <a:endParaRPr lang="en-US" dirty="0">
              <a:solidFill>
                <a:schemeClr val="accent2">
                  <a:lumMod val="75000"/>
                </a:schemeClr>
              </a:solidFill>
            </a:endParaRPr>
          </a:p>
        </p:txBody>
      </p:sp>
      <p:sp>
        <p:nvSpPr>
          <p:cNvPr id="13314" name="Subtitle 4"/>
          <p:cNvSpPr>
            <a:spLocks noGrp="1"/>
          </p:cNvSpPr>
          <p:nvPr>
            <p:ph type="subTitle" idx="1"/>
          </p:nvPr>
        </p:nvSpPr>
        <p:spPr/>
        <p:txBody>
          <a:bodyPr/>
          <a:lstStyle/>
          <a:p>
            <a:endParaRPr lang="en-US" dirty="0" smtClean="0"/>
          </a:p>
          <a:p>
            <a:r>
              <a:rPr lang="en-US" dirty="0" smtClean="0"/>
              <a:t>Rev. 11/2012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FAQ #3</a:t>
            </a:r>
          </a:p>
        </p:txBody>
      </p:sp>
      <p:sp>
        <p:nvSpPr>
          <p:cNvPr id="19458" name="Content Placeholder 2"/>
          <p:cNvSpPr>
            <a:spLocks noGrp="1"/>
          </p:cNvSpPr>
          <p:nvPr>
            <p:ph idx="1"/>
          </p:nvPr>
        </p:nvSpPr>
        <p:spPr/>
        <p:txBody>
          <a:bodyPr/>
          <a:lstStyle/>
          <a:p>
            <a:r>
              <a:rPr lang="en-US" sz="2400" smtClean="0"/>
              <a:t>Am I required to complete the ground travel worksheet for every day that I travel to the field work site?</a:t>
            </a:r>
          </a:p>
          <a:p>
            <a:pPr lvl="1"/>
            <a:r>
              <a:rPr lang="en-US" sz="1800" smtClean="0"/>
              <a:t>It is not required, but whether its use is advisable depends on the variables of the particular trip.  The supervisor and the employee should evaluate the circumstances and decide the least expensive mode of transportation in advance of the particular trip, whether it is a one-day trip or a multiple day trip.  The DGS Ground Travel Worksheet is the recommended tool that can be used in making that determination and is recommended to be submitted with the expense report to show the auditor the methodology used in making the determination ONLY IF the traveler is requesting the higher GSA rate for reimbursement of personal miles.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FAQ #4</a:t>
            </a:r>
          </a:p>
        </p:txBody>
      </p:sp>
      <p:sp>
        <p:nvSpPr>
          <p:cNvPr id="20482" name="Content Placeholder 2"/>
          <p:cNvSpPr>
            <a:spLocks noGrp="1"/>
          </p:cNvSpPr>
          <p:nvPr>
            <p:ph idx="1"/>
          </p:nvPr>
        </p:nvSpPr>
        <p:spPr/>
        <p:txBody>
          <a:bodyPr/>
          <a:lstStyle/>
          <a:p>
            <a:r>
              <a:rPr lang="en-US" sz="2800" smtClean="0"/>
              <a:t>When using the ground travel worksheet to assist in calculating the least expensive mode of transportation, does the traveler use mileage from their home or from their headquarters?</a:t>
            </a:r>
          </a:p>
          <a:p>
            <a:pPr lvl="1"/>
            <a:r>
              <a:rPr lang="en-US" sz="2400" smtClean="0"/>
              <a:t>Use the reimbursable number of miles.  If leaving from their residence, travelers should use the shorter of residence to work site OR headquarters to work site.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p:txBody>
          <a:bodyPr/>
          <a:lstStyle/>
          <a:p>
            <a:r>
              <a:rPr lang="en-US" sz="3600" smtClean="0"/>
              <a:t>Review the Ground Travel Options</a:t>
            </a:r>
          </a:p>
        </p:txBody>
      </p:sp>
      <p:sp>
        <p:nvSpPr>
          <p:cNvPr id="21506" name="Content Placeholder 4"/>
          <p:cNvSpPr>
            <a:spLocks noGrp="1"/>
          </p:cNvSpPr>
          <p:nvPr>
            <p:ph idx="1"/>
          </p:nvPr>
        </p:nvSpPr>
        <p:spPr>
          <a:xfrm>
            <a:off x="457200" y="1600200"/>
            <a:ext cx="8229600" cy="1905000"/>
          </a:xfrm>
        </p:spPr>
        <p:txBody>
          <a:bodyPr/>
          <a:lstStyle/>
          <a:p>
            <a:r>
              <a:rPr lang="en-US" sz="2800" smtClean="0"/>
              <a:t>Once you have entered your trip information, the GTW will automatically calculate and rank the various options from least expensive to most expensive.  </a:t>
            </a:r>
          </a:p>
        </p:txBody>
      </p:sp>
      <p:sp>
        <p:nvSpPr>
          <p:cNvPr id="21508" name="TextBox 6"/>
          <p:cNvSpPr txBox="1">
            <a:spLocks noChangeArrowheads="1"/>
          </p:cNvSpPr>
          <p:nvPr/>
        </p:nvSpPr>
        <p:spPr bwMode="auto">
          <a:xfrm>
            <a:off x="2743200" y="5715000"/>
            <a:ext cx="3200400" cy="369888"/>
          </a:xfrm>
          <a:prstGeom prst="rect">
            <a:avLst/>
          </a:prstGeom>
          <a:noFill/>
          <a:ln w="9525">
            <a:noFill/>
            <a:miter lim="800000"/>
            <a:headEnd/>
            <a:tailEnd/>
          </a:ln>
        </p:spPr>
        <p:txBody>
          <a:bodyPr>
            <a:spAutoFit/>
          </a:bodyPr>
          <a:lstStyle/>
          <a:p>
            <a:r>
              <a:rPr lang="en-US">
                <a:solidFill>
                  <a:srgbClr val="FF0000"/>
                </a:solidFill>
              </a:rPr>
              <a:t>This is the standard GSA rate</a:t>
            </a:r>
          </a:p>
        </p:txBody>
      </p:sp>
      <p:cxnSp>
        <p:nvCxnSpPr>
          <p:cNvPr id="8" name="Straight Arrow Connector 7"/>
          <p:cNvCxnSpPr/>
          <p:nvPr/>
        </p:nvCxnSpPr>
        <p:spPr>
          <a:xfrm flipH="1" flipV="1">
            <a:off x="7467600" y="5029200"/>
            <a:ext cx="7620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2" cstate="print"/>
          <a:srcRect l="2166" t="45458" r="46224" b="32655"/>
          <a:stretch>
            <a:fillRect/>
          </a:stretch>
        </p:blipFill>
        <p:spPr bwMode="auto">
          <a:xfrm>
            <a:off x="1143000" y="3657599"/>
            <a:ext cx="6248400" cy="1981200"/>
          </a:xfrm>
          <a:prstGeom prst="rect">
            <a:avLst/>
          </a:prstGeom>
          <a:noFill/>
          <a:ln w="9525">
            <a:noFill/>
            <a:miter lim="800000"/>
            <a:headEnd/>
            <a:tailEnd/>
          </a:ln>
        </p:spPr>
      </p:pic>
      <p:sp>
        <p:nvSpPr>
          <p:cNvPr id="10" name="Rectangle 9"/>
          <p:cNvSpPr/>
          <p:nvPr/>
        </p:nvSpPr>
        <p:spPr>
          <a:xfrm>
            <a:off x="1143000" y="4800600"/>
            <a:ext cx="62484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p:cNvCxnSpPr>
            <a:endCxn id="21508" idx="3"/>
          </p:cNvCxnSpPr>
          <p:nvPr/>
        </p:nvCxnSpPr>
        <p:spPr>
          <a:xfrm flipH="1">
            <a:off x="5943600" y="5867400"/>
            <a:ext cx="2286000" cy="325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Traveling by Personal Auto</a:t>
            </a:r>
          </a:p>
        </p:txBody>
      </p:sp>
      <p:sp>
        <p:nvSpPr>
          <p:cNvPr id="22530" name="Content Placeholder 2"/>
          <p:cNvSpPr>
            <a:spLocks noGrp="1"/>
          </p:cNvSpPr>
          <p:nvPr>
            <p:ph idx="1"/>
          </p:nvPr>
        </p:nvSpPr>
        <p:spPr>
          <a:xfrm>
            <a:off x="457200" y="1600200"/>
            <a:ext cx="8229600" cy="1905000"/>
          </a:xfrm>
        </p:spPr>
        <p:txBody>
          <a:bodyPr/>
          <a:lstStyle/>
          <a:p>
            <a:r>
              <a:rPr lang="en-US" sz="2400" smtClean="0"/>
              <a:t>If you prefer to travel by personal auto, you may.  However, if “Personal Auto – Standard Rate” is not the best value, then you will typically be reimbursed at the lower GSA rate.</a:t>
            </a:r>
          </a:p>
        </p:txBody>
      </p:sp>
      <p:sp>
        <p:nvSpPr>
          <p:cNvPr id="22533" name="TextBox 5"/>
          <p:cNvSpPr txBox="1">
            <a:spLocks noChangeArrowheads="1"/>
          </p:cNvSpPr>
          <p:nvPr/>
        </p:nvSpPr>
        <p:spPr bwMode="auto">
          <a:xfrm>
            <a:off x="3200400" y="5867400"/>
            <a:ext cx="3124200" cy="369332"/>
          </a:xfrm>
          <a:prstGeom prst="rect">
            <a:avLst/>
          </a:prstGeom>
          <a:noFill/>
          <a:ln w="9525">
            <a:noFill/>
            <a:miter lim="800000"/>
            <a:headEnd/>
            <a:tailEnd/>
          </a:ln>
        </p:spPr>
        <p:txBody>
          <a:bodyPr wrap="square">
            <a:spAutoFit/>
          </a:bodyPr>
          <a:lstStyle/>
          <a:p>
            <a:r>
              <a:rPr lang="en-US" dirty="0">
                <a:solidFill>
                  <a:srgbClr val="FF0000"/>
                </a:solidFill>
              </a:rPr>
              <a:t>This is the lower GSA rate</a:t>
            </a:r>
          </a:p>
        </p:txBody>
      </p:sp>
      <p:cxnSp>
        <p:nvCxnSpPr>
          <p:cNvPr id="7" name="Straight Arrow Connector 6"/>
          <p:cNvCxnSpPr/>
          <p:nvPr/>
        </p:nvCxnSpPr>
        <p:spPr>
          <a:xfrm flipV="1">
            <a:off x="4724400" y="5638800"/>
            <a:ext cx="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print"/>
          <a:srcRect l="2166" t="45458" r="46224" b="32655"/>
          <a:stretch>
            <a:fillRect/>
          </a:stretch>
        </p:blipFill>
        <p:spPr bwMode="auto">
          <a:xfrm>
            <a:off x="1447800" y="3581400"/>
            <a:ext cx="6248400" cy="1981200"/>
          </a:xfrm>
          <a:prstGeom prst="rect">
            <a:avLst/>
          </a:prstGeom>
          <a:noFill/>
          <a:ln w="9525">
            <a:noFill/>
            <a:miter lim="800000"/>
            <a:headEnd/>
            <a:tailEnd/>
          </a:ln>
        </p:spPr>
      </p:pic>
      <p:sp>
        <p:nvSpPr>
          <p:cNvPr id="5" name="Rectangle 4"/>
          <p:cNvSpPr/>
          <p:nvPr/>
        </p:nvSpPr>
        <p:spPr>
          <a:xfrm>
            <a:off x="1447800" y="5181600"/>
            <a:ext cx="6248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More Details on Your Options</a:t>
            </a:r>
          </a:p>
        </p:txBody>
      </p:sp>
      <p:sp>
        <p:nvSpPr>
          <p:cNvPr id="23554" name="Content Placeholder 2"/>
          <p:cNvSpPr>
            <a:spLocks noGrp="1"/>
          </p:cNvSpPr>
          <p:nvPr>
            <p:ph idx="1"/>
          </p:nvPr>
        </p:nvSpPr>
        <p:spPr>
          <a:xfrm>
            <a:off x="457200" y="1600200"/>
            <a:ext cx="8229600" cy="1219200"/>
          </a:xfrm>
        </p:spPr>
        <p:txBody>
          <a:bodyPr/>
          <a:lstStyle/>
          <a:p>
            <a:r>
              <a:rPr lang="en-US" sz="2400" smtClean="0"/>
              <a:t>If certain options will not work in your particular situation, be sure to have your supervisor notate these options on the bottom of the form.</a:t>
            </a:r>
          </a:p>
        </p:txBody>
      </p:sp>
      <p:sp>
        <p:nvSpPr>
          <p:cNvPr id="23556" name="TextBox 4"/>
          <p:cNvSpPr txBox="1">
            <a:spLocks noChangeArrowheads="1"/>
          </p:cNvSpPr>
          <p:nvPr/>
        </p:nvSpPr>
        <p:spPr bwMode="auto">
          <a:xfrm>
            <a:off x="7086600" y="3048000"/>
            <a:ext cx="1600200" cy="2862263"/>
          </a:xfrm>
          <a:prstGeom prst="rect">
            <a:avLst/>
          </a:prstGeom>
          <a:noFill/>
          <a:ln w="9525">
            <a:noFill/>
            <a:miter lim="800000"/>
            <a:headEnd/>
            <a:tailEnd/>
          </a:ln>
        </p:spPr>
        <p:txBody>
          <a:bodyPr>
            <a:spAutoFit/>
          </a:bodyPr>
          <a:lstStyle/>
          <a:p>
            <a:r>
              <a:rPr lang="en-US" dirty="0"/>
              <a:t>For instance, if your agency does not have pool vehicles, then the “Agency Pool Vehicle” option would not apply to you.</a:t>
            </a:r>
          </a:p>
        </p:txBody>
      </p:sp>
      <p:pic>
        <p:nvPicPr>
          <p:cNvPr id="10" name="Picture 2"/>
          <p:cNvPicPr>
            <a:picLocks noChangeAspect="1" noChangeArrowheads="1"/>
          </p:cNvPicPr>
          <p:nvPr/>
        </p:nvPicPr>
        <p:blipFill>
          <a:blip r:embed="rId2" cstate="print"/>
          <a:srcRect l="2166" t="45458" r="46224" b="32655"/>
          <a:stretch>
            <a:fillRect/>
          </a:stretch>
        </p:blipFill>
        <p:spPr bwMode="auto">
          <a:xfrm>
            <a:off x="762000" y="2971800"/>
            <a:ext cx="6248400" cy="1981200"/>
          </a:xfrm>
          <a:prstGeom prst="rect">
            <a:avLst/>
          </a:prstGeom>
          <a:noFill/>
          <a:ln w="9525">
            <a:noFill/>
            <a:miter lim="800000"/>
            <a:headEnd/>
            <a:tailEnd/>
          </a:ln>
        </p:spPr>
      </p:pic>
      <p:cxnSp>
        <p:nvCxnSpPr>
          <p:cNvPr id="11" name="Straight Arrow Connector 10"/>
          <p:cNvCxnSpPr/>
          <p:nvPr/>
        </p:nvCxnSpPr>
        <p:spPr>
          <a:xfrm flipH="1" flipV="1">
            <a:off x="4114800" y="3733800"/>
            <a:ext cx="30099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3200" smtClean="0"/>
              <a:t>Up-charges to Enterprise Rent-A-Car</a:t>
            </a:r>
          </a:p>
        </p:txBody>
      </p:sp>
      <p:sp>
        <p:nvSpPr>
          <p:cNvPr id="24578" name="Content Placeholder 2"/>
          <p:cNvSpPr>
            <a:spLocks noGrp="1"/>
          </p:cNvSpPr>
          <p:nvPr>
            <p:ph idx="1"/>
          </p:nvPr>
        </p:nvSpPr>
        <p:spPr>
          <a:xfrm>
            <a:off x="457200" y="1600200"/>
            <a:ext cx="8229600" cy="990600"/>
          </a:xfrm>
        </p:spPr>
        <p:txBody>
          <a:bodyPr/>
          <a:lstStyle/>
          <a:p>
            <a:r>
              <a:rPr lang="en-US" sz="2800" dirty="0" smtClean="0"/>
              <a:t>The Enterprise Rent-A-Car rate is based on rental of a compact car. </a:t>
            </a:r>
          </a:p>
        </p:txBody>
      </p:sp>
      <p:pic>
        <p:nvPicPr>
          <p:cNvPr id="13" name="Picture 2"/>
          <p:cNvPicPr>
            <a:picLocks noChangeAspect="1" noChangeArrowheads="1"/>
          </p:cNvPicPr>
          <p:nvPr/>
        </p:nvPicPr>
        <p:blipFill>
          <a:blip r:embed="rId2" cstate="print"/>
          <a:srcRect l="2166" t="45458" r="46224" b="32655"/>
          <a:stretch>
            <a:fillRect/>
          </a:stretch>
        </p:blipFill>
        <p:spPr bwMode="auto">
          <a:xfrm>
            <a:off x="609600" y="2590800"/>
            <a:ext cx="5046781" cy="1600199"/>
          </a:xfrm>
          <a:prstGeom prst="rect">
            <a:avLst/>
          </a:prstGeom>
          <a:noFill/>
          <a:ln w="9525">
            <a:noFill/>
            <a:miter lim="800000"/>
            <a:headEnd/>
            <a:tailEnd/>
          </a:ln>
        </p:spPr>
      </p:pic>
      <p:sp>
        <p:nvSpPr>
          <p:cNvPr id="9" name="Rectangle 8"/>
          <p:cNvSpPr/>
          <p:nvPr/>
        </p:nvSpPr>
        <p:spPr>
          <a:xfrm>
            <a:off x="609600" y="3276600"/>
            <a:ext cx="5029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flipH="1">
            <a:off x="5029200" y="2362200"/>
            <a:ext cx="9144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a:blip r:embed="rId3" cstate="print"/>
          <a:srcRect l="3425" t="53876" r="36153" b="21769"/>
          <a:stretch>
            <a:fillRect/>
          </a:stretch>
        </p:blipFill>
        <p:spPr bwMode="auto">
          <a:xfrm>
            <a:off x="609600" y="4419600"/>
            <a:ext cx="5562600" cy="1676400"/>
          </a:xfrm>
          <a:prstGeom prst="rect">
            <a:avLst/>
          </a:prstGeom>
          <a:noFill/>
          <a:ln w="9525">
            <a:noFill/>
            <a:miter lim="800000"/>
            <a:headEnd/>
            <a:tailEnd/>
          </a:ln>
        </p:spPr>
      </p:pic>
      <p:sp>
        <p:nvSpPr>
          <p:cNvPr id="11" name="Rectangle 10"/>
          <p:cNvSpPr/>
          <p:nvPr/>
        </p:nvSpPr>
        <p:spPr>
          <a:xfrm>
            <a:off x="609600" y="4419600"/>
            <a:ext cx="5486400" cy="1600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3" name="TextBox 9"/>
          <p:cNvSpPr txBox="1">
            <a:spLocks noChangeArrowheads="1"/>
          </p:cNvSpPr>
          <p:nvPr/>
        </p:nvSpPr>
        <p:spPr bwMode="auto">
          <a:xfrm>
            <a:off x="5791200" y="2667000"/>
            <a:ext cx="2971800" cy="2563813"/>
          </a:xfrm>
          <a:prstGeom prst="rect">
            <a:avLst/>
          </a:prstGeom>
          <a:solidFill>
            <a:schemeClr val="bg1"/>
          </a:solidFill>
          <a:ln w="9525">
            <a:noFill/>
            <a:miter lim="800000"/>
            <a:headEnd/>
            <a:tailEnd/>
          </a:ln>
        </p:spPr>
        <p:txBody>
          <a:bodyPr>
            <a:spAutoFit/>
          </a:bodyPr>
          <a:lstStyle/>
          <a:p>
            <a:r>
              <a:rPr lang="en-US" dirty="0"/>
              <a:t>The General Information tab lists potential up-charges to this rate.  These up-charges must be calculated manually and entered on the form in order to figure out the final costs and ranking of the travel options.</a:t>
            </a:r>
          </a:p>
        </p:txBody>
      </p:sp>
      <p:cxnSp>
        <p:nvCxnSpPr>
          <p:cNvPr id="15" name="Straight Arrow Connector 14"/>
          <p:cNvCxnSpPr/>
          <p:nvPr/>
        </p:nvCxnSpPr>
        <p:spPr>
          <a:xfrm flipH="1">
            <a:off x="4114800" y="4419600"/>
            <a:ext cx="1676400" cy="8413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p:txBody>
          <a:bodyPr/>
          <a:lstStyle/>
          <a:p>
            <a:r>
              <a:rPr lang="en-US" sz="3600" smtClean="0"/>
              <a:t>Weekly and Monthly Rental Rates</a:t>
            </a:r>
          </a:p>
        </p:txBody>
      </p:sp>
      <p:sp>
        <p:nvSpPr>
          <p:cNvPr id="25602" name="Content Placeholder 4"/>
          <p:cNvSpPr>
            <a:spLocks noGrp="1"/>
          </p:cNvSpPr>
          <p:nvPr>
            <p:ph idx="1"/>
          </p:nvPr>
        </p:nvSpPr>
        <p:spPr>
          <a:xfrm>
            <a:off x="457200" y="1600200"/>
            <a:ext cx="8229600" cy="1828800"/>
          </a:xfrm>
        </p:spPr>
        <p:txBody>
          <a:bodyPr/>
          <a:lstStyle/>
          <a:p>
            <a:r>
              <a:rPr lang="en-US" sz="2000" smtClean="0"/>
              <a:t>Depending on the specifics of your travel, your most cost effective mode of travel may be to engage in a long-term rental</a:t>
            </a:r>
            <a:r>
              <a:rPr lang="en-US" sz="1800" smtClean="0"/>
              <a:t>.  </a:t>
            </a:r>
            <a:r>
              <a:rPr lang="en-US" sz="2000" smtClean="0"/>
              <a:t>The 3</a:t>
            </a:r>
            <a:r>
              <a:rPr lang="en-US" sz="2000" baseline="30000" smtClean="0"/>
              <a:t>rd</a:t>
            </a:r>
            <a:r>
              <a:rPr lang="en-US" sz="2000" smtClean="0"/>
              <a:t> tab of the GTW shows current weekly and monthly rental charges.  Below are examples of one of the weekly rental rates and one of the monthly rental rates.</a:t>
            </a:r>
          </a:p>
        </p:txBody>
      </p:sp>
      <p:sp>
        <p:nvSpPr>
          <p:cNvPr id="25605" name="TextBox 7"/>
          <p:cNvSpPr txBox="1">
            <a:spLocks noChangeArrowheads="1"/>
          </p:cNvSpPr>
          <p:nvPr/>
        </p:nvSpPr>
        <p:spPr bwMode="auto">
          <a:xfrm>
            <a:off x="4953000" y="3657600"/>
            <a:ext cx="3581400" cy="2031325"/>
          </a:xfrm>
          <a:prstGeom prst="rect">
            <a:avLst/>
          </a:prstGeom>
          <a:noFill/>
          <a:ln w="9525">
            <a:noFill/>
            <a:miter lim="800000"/>
            <a:headEnd/>
            <a:tailEnd/>
          </a:ln>
        </p:spPr>
        <p:txBody>
          <a:bodyPr wrap="square">
            <a:spAutoFit/>
          </a:bodyPr>
          <a:lstStyle/>
          <a:p>
            <a:r>
              <a:rPr lang="en-US" dirty="0"/>
              <a:t>You should consider a long-term rental if you are traveling more than the estimated breakeven miles:</a:t>
            </a:r>
          </a:p>
          <a:p>
            <a:r>
              <a:rPr lang="en-US" dirty="0"/>
              <a:t> -- Per week</a:t>
            </a:r>
          </a:p>
          <a:p>
            <a:r>
              <a:rPr lang="en-US" dirty="0"/>
              <a:t>OR</a:t>
            </a:r>
          </a:p>
          <a:p>
            <a:r>
              <a:rPr lang="en-US" dirty="0"/>
              <a:t> -- Per month</a:t>
            </a:r>
          </a:p>
        </p:txBody>
      </p:sp>
      <p:cxnSp>
        <p:nvCxnSpPr>
          <p:cNvPr id="10" name="Straight Arrow Connector 9"/>
          <p:cNvCxnSpPr/>
          <p:nvPr/>
        </p:nvCxnSpPr>
        <p:spPr>
          <a:xfrm flipH="1" flipV="1">
            <a:off x="4419600" y="4648200"/>
            <a:ext cx="6096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19600" y="5562600"/>
            <a:ext cx="6096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2" cstate="print"/>
          <a:srcRect l="3280" t="25999" r="69996" b="46124"/>
          <a:stretch>
            <a:fillRect/>
          </a:stretch>
        </p:blipFill>
        <p:spPr bwMode="auto">
          <a:xfrm>
            <a:off x="685800" y="3352800"/>
            <a:ext cx="3657600" cy="2852530"/>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l="4957" t="92806" r="51728" b="3495"/>
          <a:stretch>
            <a:fillRect/>
          </a:stretch>
        </p:blipFill>
        <p:spPr bwMode="auto">
          <a:xfrm>
            <a:off x="685800" y="6172200"/>
            <a:ext cx="3657600" cy="237589"/>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3581400" y="4495800"/>
            <a:ext cx="7620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581400" y="5943600"/>
            <a:ext cx="7620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90600" y="6248400"/>
            <a:ext cx="19812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Enter Your Information</a:t>
            </a:r>
          </a:p>
        </p:txBody>
      </p:sp>
      <p:sp>
        <p:nvSpPr>
          <p:cNvPr id="26626" name="Content Placeholder 2"/>
          <p:cNvSpPr>
            <a:spLocks noGrp="1"/>
          </p:cNvSpPr>
          <p:nvPr>
            <p:ph idx="1"/>
          </p:nvPr>
        </p:nvSpPr>
        <p:spPr>
          <a:xfrm>
            <a:off x="457200" y="1600200"/>
            <a:ext cx="8229600" cy="990600"/>
          </a:xfrm>
        </p:spPr>
        <p:txBody>
          <a:bodyPr/>
          <a:lstStyle/>
          <a:p>
            <a:r>
              <a:rPr lang="en-US" smtClean="0"/>
              <a:t>Enter your information in all areas highlighted below.</a:t>
            </a:r>
          </a:p>
        </p:txBody>
      </p:sp>
      <p:pic>
        <p:nvPicPr>
          <p:cNvPr id="8195" name="Picture 3"/>
          <p:cNvPicPr>
            <a:picLocks noChangeAspect="1" noChangeArrowheads="1"/>
          </p:cNvPicPr>
          <p:nvPr/>
        </p:nvPicPr>
        <p:blipFill>
          <a:blip r:embed="rId2" cstate="print"/>
          <a:srcRect l="4548" t="42982" r="2895" b="9649"/>
          <a:stretch>
            <a:fillRect/>
          </a:stretch>
        </p:blipFill>
        <p:spPr bwMode="auto">
          <a:xfrm>
            <a:off x="1554163" y="3124200"/>
            <a:ext cx="6145212" cy="20574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971800" y="3276600"/>
            <a:ext cx="2514600" cy="228600"/>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309813" y="3709988"/>
            <a:ext cx="5310187" cy="228600"/>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971800" y="4114800"/>
            <a:ext cx="4648200" cy="228600"/>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124200" y="4525963"/>
            <a:ext cx="4468813" cy="228600"/>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781800" y="3276600"/>
            <a:ext cx="838200" cy="228600"/>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144838" y="4906963"/>
            <a:ext cx="4468812" cy="228600"/>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p:txBody>
          <a:bodyPr/>
          <a:lstStyle/>
          <a:p>
            <a:r>
              <a:rPr lang="en-US" smtClean="0"/>
              <a:t>Supervisor Signature</a:t>
            </a:r>
          </a:p>
        </p:txBody>
      </p:sp>
      <p:sp>
        <p:nvSpPr>
          <p:cNvPr id="27650" name="Content Placeholder 4"/>
          <p:cNvSpPr>
            <a:spLocks noGrp="1"/>
          </p:cNvSpPr>
          <p:nvPr>
            <p:ph idx="1"/>
          </p:nvPr>
        </p:nvSpPr>
        <p:spPr>
          <a:xfrm>
            <a:off x="457200" y="1600200"/>
            <a:ext cx="8229600" cy="1752600"/>
          </a:xfrm>
        </p:spPr>
        <p:txBody>
          <a:bodyPr/>
          <a:lstStyle/>
          <a:p>
            <a:r>
              <a:rPr lang="en-US" sz="2000" dirty="0" smtClean="0"/>
              <a:t>Your supervisor must sign and approve this form any time a mode of ground transportation is chosen that is </a:t>
            </a:r>
            <a:r>
              <a:rPr lang="en-US" sz="2000" u="sng" dirty="0" smtClean="0"/>
              <a:t>not</a:t>
            </a:r>
            <a:r>
              <a:rPr lang="en-US" sz="2000" dirty="0" smtClean="0"/>
              <a:t> the least expensive option.  The supervisor must indicate the basis and justification for his/her decision to approve the more expensive mode of travel.</a:t>
            </a:r>
          </a:p>
        </p:txBody>
      </p:sp>
      <p:pic>
        <p:nvPicPr>
          <p:cNvPr id="9219" name="Picture 3"/>
          <p:cNvPicPr>
            <a:picLocks noChangeAspect="1" noChangeArrowheads="1"/>
          </p:cNvPicPr>
          <p:nvPr/>
        </p:nvPicPr>
        <p:blipFill>
          <a:blip r:embed="rId2" cstate="print"/>
          <a:srcRect l="6028" t="40495" r="10277" b="8812"/>
          <a:stretch>
            <a:fillRect/>
          </a:stretch>
        </p:blipFill>
        <p:spPr bwMode="auto">
          <a:xfrm>
            <a:off x="1600200" y="3505200"/>
            <a:ext cx="5105400" cy="222091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752600" y="3733800"/>
            <a:ext cx="4876800" cy="1447800"/>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2819400" y="5410200"/>
            <a:ext cx="2438400" cy="228600"/>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715000" y="5410200"/>
            <a:ext cx="877888" cy="228600"/>
          </a:xfrm>
          <a:prstGeom prst="rect">
            <a:avLst/>
          </a:prstGeom>
          <a:solidFill>
            <a:srgbClr val="8C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4"/>
          <p:cNvSpPr txBox="1">
            <a:spLocks noChangeArrowheads="1"/>
          </p:cNvSpPr>
          <p:nvPr/>
        </p:nvSpPr>
        <p:spPr bwMode="auto">
          <a:xfrm>
            <a:off x="6934200" y="3505200"/>
            <a:ext cx="1905000" cy="1754326"/>
          </a:xfrm>
          <a:prstGeom prst="rect">
            <a:avLst/>
          </a:prstGeom>
          <a:noFill/>
          <a:ln w="9525">
            <a:noFill/>
            <a:miter lim="800000"/>
            <a:headEnd/>
            <a:tailEnd/>
          </a:ln>
        </p:spPr>
        <p:txBody>
          <a:bodyPr wrap="square">
            <a:spAutoFit/>
          </a:bodyPr>
          <a:lstStyle/>
          <a:p>
            <a:r>
              <a:rPr lang="en-US" dirty="0" smtClean="0"/>
              <a:t>If you have</a:t>
            </a:r>
          </a:p>
          <a:p>
            <a:r>
              <a:rPr lang="en-US" dirty="0" smtClean="0"/>
              <a:t>any up-charges from tab 1, explain them in the supervisor’s comments box.</a:t>
            </a:r>
            <a:endParaRPr lang="en-US" dirty="0"/>
          </a:p>
        </p:txBody>
      </p:sp>
      <p:sp>
        <p:nvSpPr>
          <p:cNvPr id="13" name="TextBox 12"/>
          <p:cNvSpPr txBox="1"/>
          <p:nvPr/>
        </p:nvSpPr>
        <p:spPr>
          <a:xfrm>
            <a:off x="1981200" y="3886200"/>
            <a:ext cx="4876800" cy="1738938"/>
          </a:xfrm>
          <a:prstGeom prst="rect">
            <a:avLst/>
          </a:prstGeom>
          <a:noFill/>
        </p:spPr>
        <p:txBody>
          <a:bodyPr wrap="square" rtlCol="0">
            <a:spAutoFit/>
          </a:bodyPr>
          <a:lstStyle/>
          <a:p>
            <a:r>
              <a:rPr lang="en-US" sz="1200" dirty="0" smtClean="0"/>
              <a:t>Personal mileage to pick up vehicle = 10 miles x .555 = $5.55</a:t>
            </a:r>
          </a:p>
          <a:p>
            <a:endParaRPr lang="en-US" sz="500" dirty="0" smtClean="0"/>
          </a:p>
          <a:p>
            <a:endParaRPr lang="en-US" sz="1200" dirty="0" smtClean="0"/>
          </a:p>
          <a:p>
            <a:r>
              <a:rPr lang="en-US" sz="1200" dirty="0" smtClean="0"/>
              <a:t>Enterprise Rent-A-Car total = $92.87</a:t>
            </a:r>
            <a:r>
              <a:rPr lang="en-US" sz="500" dirty="0" smtClean="0"/>
              <a:t/>
            </a:r>
            <a:br>
              <a:rPr lang="en-US" sz="500" dirty="0" smtClean="0"/>
            </a:br>
            <a:endParaRPr lang="en-US" sz="500" dirty="0" smtClean="0"/>
          </a:p>
          <a:p>
            <a:r>
              <a:rPr lang="en-US" sz="500" dirty="0" smtClean="0"/>
              <a:t>         </a:t>
            </a:r>
            <a:r>
              <a:rPr lang="en-US" sz="1200" dirty="0" smtClean="0"/>
              <a:t>Up-charge to Intermediate or Standard Size:</a:t>
            </a:r>
          </a:p>
          <a:p>
            <a:endParaRPr lang="en-US" sz="500" dirty="0" smtClean="0"/>
          </a:p>
          <a:p>
            <a:r>
              <a:rPr lang="en-US" sz="1200" dirty="0" smtClean="0"/>
              <a:t>        $92.87 + $2.00 x 2 days ($4.00) = $96.87</a:t>
            </a:r>
          </a:p>
          <a:p>
            <a:endParaRPr lang="en-US" sz="1400"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FAQ #5</a:t>
            </a:r>
          </a:p>
        </p:txBody>
      </p:sp>
      <p:sp>
        <p:nvSpPr>
          <p:cNvPr id="28674" name="Content Placeholder 2"/>
          <p:cNvSpPr>
            <a:spLocks noGrp="1"/>
          </p:cNvSpPr>
          <p:nvPr>
            <p:ph idx="1"/>
          </p:nvPr>
        </p:nvSpPr>
        <p:spPr/>
        <p:txBody>
          <a:bodyPr/>
          <a:lstStyle/>
          <a:p>
            <a:r>
              <a:rPr lang="en-US" sz="2400" smtClean="0"/>
              <a:t>How much discretion does a supervisor have in determining that a mode of transportation that is less expensive than privately-owned vehicle use is inefficient and warrants use of the privately-owned vehicle?</a:t>
            </a:r>
          </a:p>
          <a:p>
            <a:pPr lvl="1"/>
            <a:r>
              <a:rPr lang="en-US" sz="2000" smtClean="0"/>
              <a:t>Supervisors are responsible to make that decision consistent with operational/business needs.  However, decisions must be based on legitimate operational/business needs, and failure by the supervisor to exercise care in the review and approval of travel expenses may result in disciplinary action.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t>Download the Latest GTW</a:t>
            </a:r>
          </a:p>
        </p:txBody>
      </p:sp>
      <p:sp>
        <p:nvSpPr>
          <p:cNvPr id="14338" name="Content Placeholder 2"/>
          <p:cNvSpPr>
            <a:spLocks noGrp="1"/>
          </p:cNvSpPr>
          <p:nvPr>
            <p:ph idx="1"/>
          </p:nvPr>
        </p:nvSpPr>
        <p:spPr>
          <a:xfrm>
            <a:off x="457200" y="1600200"/>
            <a:ext cx="8229600" cy="1828800"/>
          </a:xfrm>
        </p:spPr>
        <p:txBody>
          <a:bodyPr/>
          <a:lstStyle/>
          <a:p>
            <a:r>
              <a:rPr lang="en-US" sz="2000" dirty="0" smtClean="0"/>
              <a:t>Always download the most current version of the Ground Travel Worksheet (GTW) as published on BVM’s website (</a:t>
            </a:r>
            <a:r>
              <a:rPr lang="en-US" sz="2000" dirty="0" smtClean="0">
                <a:hlinkClick r:id="rId2"/>
              </a:rPr>
              <a:t>www.dgs.state.pa.us</a:t>
            </a:r>
            <a:r>
              <a:rPr lang="en-US" sz="2000" dirty="0" smtClean="0"/>
              <a:t>) since fuel rates change weekly</a:t>
            </a:r>
            <a:r>
              <a:rPr lang="en-US" sz="2400" dirty="0" smtClean="0"/>
              <a:t>.</a:t>
            </a:r>
          </a:p>
        </p:txBody>
      </p:sp>
      <p:pic>
        <p:nvPicPr>
          <p:cNvPr id="11" name="Picture 10"/>
          <p:cNvPicPr/>
          <p:nvPr/>
        </p:nvPicPr>
        <p:blipFill>
          <a:blip r:embed="rId3" cstate="print"/>
          <a:srcRect t="19071" r="19880" b="6891"/>
          <a:stretch>
            <a:fillRect/>
          </a:stretch>
        </p:blipFill>
        <p:spPr bwMode="auto">
          <a:xfrm>
            <a:off x="1600200" y="2743200"/>
            <a:ext cx="5029200" cy="33528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00200" y="4468368"/>
            <a:ext cx="990600" cy="1798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743200" y="3630168"/>
            <a:ext cx="1066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0" y="3352800"/>
            <a:ext cx="1676400" cy="461665"/>
          </a:xfrm>
          <a:prstGeom prst="rect">
            <a:avLst/>
          </a:prstGeom>
          <a:noFill/>
        </p:spPr>
        <p:txBody>
          <a:bodyPr wrap="square" rtlCol="0">
            <a:spAutoFit/>
          </a:bodyPr>
          <a:lstStyle/>
          <a:p>
            <a:r>
              <a:rPr lang="en-US" sz="1200" b="1" dirty="0" smtClean="0"/>
              <a:t>1.  </a:t>
            </a:r>
            <a:r>
              <a:rPr lang="en-US" sz="1200" dirty="0" smtClean="0"/>
              <a:t>Click on </a:t>
            </a:r>
          </a:p>
          <a:p>
            <a:r>
              <a:rPr lang="en-US" sz="1200" dirty="0" smtClean="0"/>
              <a:t>Vehicle Management</a:t>
            </a:r>
            <a:endParaRPr lang="en-US" sz="1200" dirty="0"/>
          </a:p>
        </p:txBody>
      </p:sp>
      <p:sp>
        <p:nvSpPr>
          <p:cNvPr id="10" name="Rectangle 9"/>
          <p:cNvSpPr/>
          <p:nvPr/>
        </p:nvSpPr>
        <p:spPr>
          <a:xfrm>
            <a:off x="1600200" y="3962400"/>
            <a:ext cx="1066800" cy="152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0" y="4038600"/>
            <a:ext cx="1676400" cy="461665"/>
          </a:xfrm>
          <a:prstGeom prst="rect">
            <a:avLst/>
          </a:prstGeom>
          <a:noFill/>
        </p:spPr>
        <p:txBody>
          <a:bodyPr wrap="square" rtlCol="0">
            <a:spAutoFit/>
          </a:bodyPr>
          <a:lstStyle/>
          <a:p>
            <a:r>
              <a:rPr lang="en-US" sz="1200" b="1" dirty="0" smtClean="0"/>
              <a:t>2.  </a:t>
            </a:r>
            <a:r>
              <a:rPr lang="en-US" sz="1200" dirty="0" smtClean="0"/>
              <a:t>Click on </a:t>
            </a:r>
          </a:p>
          <a:p>
            <a:r>
              <a:rPr lang="en-US" sz="1200" dirty="0" smtClean="0"/>
              <a:t>Ground Travel</a:t>
            </a:r>
            <a:endParaRPr lang="en-US" sz="1200" dirty="0"/>
          </a:p>
        </p:txBody>
      </p:sp>
      <p:sp>
        <p:nvSpPr>
          <p:cNvPr id="13" name="TextBox 12"/>
          <p:cNvSpPr txBox="1"/>
          <p:nvPr/>
        </p:nvSpPr>
        <p:spPr>
          <a:xfrm>
            <a:off x="0" y="5486400"/>
            <a:ext cx="2209800" cy="461665"/>
          </a:xfrm>
          <a:prstGeom prst="rect">
            <a:avLst/>
          </a:prstGeom>
          <a:noFill/>
        </p:spPr>
        <p:txBody>
          <a:bodyPr wrap="square" rtlCol="0">
            <a:spAutoFit/>
          </a:bodyPr>
          <a:lstStyle/>
          <a:p>
            <a:r>
              <a:rPr lang="en-US" sz="1200" b="1" dirty="0" smtClean="0"/>
              <a:t>3.  </a:t>
            </a:r>
            <a:r>
              <a:rPr lang="en-US" sz="1200" dirty="0" smtClean="0"/>
              <a:t>Click on </a:t>
            </a:r>
          </a:p>
          <a:p>
            <a:r>
              <a:rPr lang="en-US" sz="1200" dirty="0" smtClean="0"/>
              <a:t>Ground Travel Worksheet</a:t>
            </a:r>
            <a:endParaRPr lang="en-US" sz="1200" dirty="0"/>
          </a:p>
        </p:txBody>
      </p:sp>
      <p:cxnSp>
        <p:nvCxnSpPr>
          <p:cNvPr id="14" name="Straight Arrow Connector 13"/>
          <p:cNvCxnSpPr/>
          <p:nvPr/>
        </p:nvCxnSpPr>
        <p:spPr>
          <a:xfrm flipV="1">
            <a:off x="1828800" y="3810000"/>
            <a:ext cx="1524000" cy="2057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219200" y="3810000"/>
            <a:ext cx="304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19200" y="4343400"/>
            <a:ext cx="304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3200" smtClean="0"/>
              <a:t>What To Do Once the GTW is Complete</a:t>
            </a:r>
          </a:p>
        </p:txBody>
      </p:sp>
      <p:sp>
        <p:nvSpPr>
          <p:cNvPr id="29698" name="Content Placeholder 2"/>
          <p:cNvSpPr>
            <a:spLocks noGrp="1"/>
          </p:cNvSpPr>
          <p:nvPr>
            <p:ph idx="1"/>
          </p:nvPr>
        </p:nvSpPr>
        <p:spPr/>
        <p:txBody>
          <a:bodyPr/>
          <a:lstStyle/>
          <a:p>
            <a:r>
              <a:rPr lang="en-US" sz="2800" smtClean="0"/>
              <a:t>If the traveler is not selecting the least expensive mode of travel, they should retain a hard copy of the GTW that is signed and dated by the supervisor for his/her records. </a:t>
            </a:r>
          </a:p>
          <a:p>
            <a:pPr lvl="1"/>
            <a:r>
              <a:rPr lang="en-US" sz="2000" smtClean="0"/>
              <a:t>If the traveler is requesting the higher GSA rate for reimbursement of personal mileage, then the GTW should be submitted along with the travel expense report to show the auditor the methodology used in making the determination.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2667000" y="2514600"/>
            <a:ext cx="3848100" cy="2600325"/>
          </a:xfrm>
          <a:prstGeom prst="rect">
            <a:avLst/>
          </a:prstGeom>
          <a:noFill/>
          <a:ln w="9525">
            <a:noFill/>
            <a:miter lim="800000"/>
            <a:headEnd/>
            <a:tailEnd/>
          </a:ln>
        </p:spPr>
      </p:pic>
      <p:sp>
        <p:nvSpPr>
          <p:cNvPr id="8" name="Content Placeholder 2"/>
          <p:cNvSpPr txBox="1">
            <a:spLocks/>
          </p:cNvSpPr>
          <p:nvPr/>
        </p:nvSpPr>
        <p:spPr bwMode="auto">
          <a:xfrm>
            <a:off x="457200" y="1600200"/>
            <a:ext cx="82296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After clicking</a:t>
            </a:r>
            <a:r>
              <a:rPr kumimoji="0" lang="en-US" sz="2000" b="0" i="0" u="none" strike="noStrike" kern="0" cap="none" spc="0" normalizeH="0" noProof="0" dirty="0" smtClean="0">
                <a:ln>
                  <a:noFill/>
                </a:ln>
                <a:solidFill>
                  <a:schemeClr val="tx1"/>
                </a:solidFill>
                <a:effectLst/>
                <a:uLnTx/>
                <a:uFillTx/>
                <a:latin typeface="+mn-lt"/>
                <a:ea typeface="+mn-ea"/>
                <a:cs typeface="+mn-cs"/>
              </a:rPr>
              <a:t> the link to the </a:t>
            </a:r>
            <a:r>
              <a:rPr kumimoji="0" lang="en-US" sz="2000" b="0" i="0" u="none" strike="noStrike" kern="0" cap="none" spc="0" normalizeH="0" baseline="0" noProof="0" dirty="0" smtClean="0">
                <a:ln>
                  <a:noFill/>
                </a:ln>
                <a:solidFill>
                  <a:schemeClr val="tx1"/>
                </a:solidFill>
                <a:effectLst/>
                <a:uLnTx/>
                <a:uFillTx/>
                <a:latin typeface="+mn-lt"/>
                <a:ea typeface="+mn-ea"/>
                <a:cs typeface="+mn-cs"/>
              </a:rPr>
              <a:t>most current version of the Ground Travel Worksheet (GTW), click Open. </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Title 1"/>
          <p:cNvSpPr>
            <a:spLocks noGrp="1"/>
          </p:cNvSpPr>
          <p:nvPr>
            <p:ph type="title"/>
          </p:nvPr>
        </p:nvSpPr>
        <p:spPr/>
        <p:txBody>
          <a:bodyPr/>
          <a:lstStyle/>
          <a:p>
            <a:r>
              <a:rPr lang="en-US" dirty="0" smtClean="0"/>
              <a:t>Download the Latest GTW</a:t>
            </a:r>
          </a:p>
        </p:txBody>
      </p:sp>
      <p:sp>
        <p:nvSpPr>
          <p:cNvPr id="10" name="Rectangle 9"/>
          <p:cNvSpPr/>
          <p:nvPr/>
        </p:nvSpPr>
        <p:spPr>
          <a:xfrm>
            <a:off x="3962400" y="3962400"/>
            <a:ext cx="6858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Review the General Information</a:t>
            </a:r>
          </a:p>
        </p:txBody>
      </p:sp>
      <p:sp>
        <p:nvSpPr>
          <p:cNvPr id="15362" name="Content Placeholder 2"/>
          <p:cNvSpPr>
            <a:spLocks noGrp="1"/>
          </p:cNvSpPr>
          <p:nvPr>
            <p:ph idx="1"/>
          </p:nvPr>
        </p:nvSpPr>
        <p:spPr>
          <a:xfrm>
            <a:off x="457200" y="1600200"/>
            <a:ext cx="8229600" cy="1143000"/>
          </a:xfrm>
        </p:spPr>
        <p:txBody>
          <a:bodyPr/>
          <a:lstStyle/>
          <a:p>
            <a:r>
              <a:rPr lang="en-US" sz="2400" smtClean="0"/>
              <a:t>Take time to review the general information section to better understand calculation rates.</a:t>
            </a:r>
          </a:p>
        </p:txBody>
      </p:sp>
      <p:pic>
        <p:nvPicPr>
          <p:cNvPr id="4098" name="Picture 2"/>
          <p:cNvPicPr>
            <a:picLocks noChangeAspect="1" noChangeArrowheads="1"/>
          </p:cNvPicPr>
          <p:nvPr/>
        </p:nvPicPr>
        <p:blipFill>
          <a:blip r:embed="rId2" cstate="print"/>
          <a:srcRect l="3166" t="94227" r="48400" b="2902"/>
          <a:stretch>
            <a:fillRect/>
          </a:stretch>
        </p:blipFill>
        <p:spPr bwMode="auto">
          <a:xfrm>
            <a:off x="457200" y="6172200"/>
            <a:ext cx="5105400" cy="19145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85800" y="6172200"/>
            <a:ext cx="1143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flipH="1">
            <a:off x="762000" y="3429000"/>
            <a:ext cx="167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367" name="TextBox 13"/>
          <p:cNvSpPr txBox="1">
            <a:spLocks noChangeArrowheads="1"/>
          </p:cNvSpPr>
          <p:nvPr/>
        </p:nvSpPr>
        <p:spPr bwMode="auto">
          <a:xfrm>
            <a:off x="6019800" y="2743200"/>
            <a:ext cx="2667000" cy="1803400"/>
          </a:xfrm>
          <a:prstGeom prst="rect">
            <a:avLst/>
          </a:prstGeom>
          <a:noFill/>
          <a:ln w="9525">
            <a:noFill/>
            <a:miter lim="800000"/>
            <a:headEnd/>
            <a:tailEnd/>
          </a:ln>
        </p:spPr>
        <p:txBody>
          <a:bodyPr>
            <a:spAutoFit/>
          </a:bodyPr>
          <a:lstStyle/>
          <a:p>
            <a:r>
              <a:rPr lang="en-US" sz="1600" dirty="0"/>
              <a:t>Take note that the GTW does not pertain to travelers who are assigned Commonwealth-owned vehicles or travelers who are willing accept the lower GSA rate of $0.23/mile.</a:t>
            </a:r>
          </a:p>
        </p:txBody>
      </p:sp>
      <p:pic>
        <p:nvPicPr>
          <p:cNvPr id="10" name="Picture 2"/>
          <p:cNvPicPr>
            <a:picLocks noChangeAspect="1" noChangeArrowheads="1"/>
          </p:cNvPicPr>
          <p:nvPr/>
        </p:nvPicPr>
        <p:blipFill>
          <a:blip r:embed="rId3" cstate="print"/>
          <a:srcRect l="3425" t="20203" r="36482" b="20870"/>
          <a:stretch>
            <a:fillRect/>
          </a:stretch>
        </p:blipFill>
        <p:spPr bwMode="auto">
          <a:xfrm>
            <a:off x="457200" y="2438400"/>
            <a:ext cx="5092821" cy="3733800"/>
          </a:xfrm>
          <a:prstGeom prst="rect">
            <a:avLst/>
          </a:prstGeom>
          <a:noFill/>
          <a:ln w="9525">
            <a:noFill/>
            <a:miter lim="800000"/>
            <a:headEnd/>
            <a:tailEnd/>
          </a:ln>
        </p:spPr>
      </p:pic>
      <p:cxnSp>
        <p:nvCxnSpPr>
          <p:cNvPr id="16" name="Straight Arrow Connector 15"/>
          <p:cNvCxnSpPr/>
          <p:nvPr/>
        </p:nvCxnSpPr>
        <p:spPr>
          <a:xfrm flipH="1" flipV="1">
            <a:off x="5334000" y="3429000"/>
            <a:ext cx="685800" cy="298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10000" y="3276600"/>
            <a:ext cx="129540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 y="3429000"/>
            <a:ext cx="487680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3581400"/>
            <a:ext cx="30480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FAQ #1</a:t>
            </a:r>
          </a:p>
        </p:txBody>
      </p:sp>
      <p:sp>
        <p:nvSpPr>
          <p:cNvPr id="16386" name="Content Placeholder 2"/>
          <p:cNvSpPr>
            <a:spLocks noGrp="1"/>
          </p:cNvSpPr>
          <p:nvPr>
            <p:ph idx="1"/>
          </p:nvPr>
        </p:nvSpPr>
        <p:spPr/>
        <p:txBody>
          <a:bodyPr/>
          <a:lstStyle/>
          <a:p>
            <a:r>
              <a:rPr lang="en-US" sz="2800" smtClean="0"/>
              <a:t>Do people who have permanently-assigned state-owned vehicles have to do the ground travel worksheet that figures out the most cost effective mode of travel?</a:t>
            </a:r>
          </a:p>
          <a:p>
            <a:pPr lvl="1"/>
            <a:r>
              <a:rPr lang="en-US" sz="2000" smtClean="0"/>
              <a:t>No.  The ground travel worksheet is intended to provide alternatives to those individuals who do not have a permanently-assigned vehicle and who do not travel frequently for business.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FAQ #2</a:t>
            </a:r>
          </a:p>
        </p:txBody>
      </p:sp>
      <p:sp>
        <p:nvSpPr>
          <p:cNvPr id="17410" name="Content Placeholder 2"/>
          <p:cNvSpPr>
            <a:spLocks noGrp="1"/>
          </p:cNvSpPr>
          <p:nvPr>
            <p:ph idx="1"/>
          </p:nvPr>
        </p:nvSpPr>
        <p:spPr/>
        <p:txBody>
          <a:bodyPr/>
          <a:lstStyle/>
          <a:p>
            <a:r>
              <a:rPr lang="en-US" sz="2800" smtClean="0"/>
              <a:t>Do people who wish to use a privately-owned vehicle and receive the lower GSA rate have to do the ground travel worksheet that figures out the most cost effective mode of travel?</a:t>
            </a:r>
          </a:p>
          <a:p>
            <a:pPr lvl="1"/>
            <a:r>
              <a:rPr lang="en-US" sz="2000" smtClean="0"/>
              <a:t>No.  But the ground travel worksheet is advisable for personal vehicle use if an employee is seeking reimbursement at the standard GSA rate in order to show such usage is the least costly option.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p:txBody>
          <a:bodyPr/>
          <a:lstStyle/>
          <a:p>
            <a:r>
              <a:rPr lang="en-US" smtClean="0"/>
              <a:t>Enter Your Trip Information</a:t>
            </a:r>
          </a:p>
        </p:txBody>
      </p:sp>
      <p:sp>
        <p:nvSpPr>
          <p:cNvPr id="18434" name="Content Placeholder 4"/>
          <p:cNvSpPr>
            <a:spLocks noGrp="1"/>
          </p:cNvSpPr>
          <p:nvPr>
            <p:ph idx="1"/>
          </p:nvPr>
        </p:nvSpPr>
        <p:spPr>
          <a:xfrm>
            <a:off x="457200" y="1600200"/>
            <a:ext cx="8229600" cy="1524000"/>
          </a:xfrm>
        </p:spPr>
        <p:txBody>
          <a:bodyPr/>
          <a:lstStyle/>
          <a:p>
            <a:r>
              <a:rPr lang="en-US" sz="2400" dirty="0" smtClean="0"/>
              <a:t>No more than 1 month prior to your travel, complete the GTW by entering your specific trip information to determine the most cost-effective mode of ground travel.</a:t>
            </a:r>
            <a:endParaRPr lang="en-US" dirty="0" smtClean="0"/>
          </a:p>
        </p:txBody>
      </p:sp>
      <p:sp>
        <p:nvSpPr>
          <p:cNvPr id="18437" name="TextBox 8"/>
          <p:cNvSpPr txBox="1">
            <a:spLocks noChangeArrowheads="1"/>
          </p:cNvSpPr>
          <p:nvPr/>
        </p:nvSpPr>
        <p:spPr bwMode="auto">
          <a:xfrm>
            <a:off x="6324600" y="3352800"/>
            <a:ext cx="2362200" cy="1600200"/>
          </a:xfrm>
          <a:prstGeom prst="rect">
            <a:avLst/>
          </a:prstGeom>
          <a:noFill/>
          <a:ln w="9525">
            <a:noFill/>
            <a:miter lim="800000"/>
            <a:headEnd/>
            <a:tailEnd/>
          </a:ln>
        </p:spPr>
        <p:txBody>
          <a:bodyPr>
            <a:spAutoFit/>
          </a:bodyPr>
          <a:lstStyle/>
          <a:p>
            <a:r>
              <a:rPr lang="en-US" sz="1600" dirty="0"/>
              <a:t>The spreadsheet is initially populated with generic data.  Replace this data with your information.</a:t>
            </a:r>
            <a:r>
              <a:rPr lang="en-US" dirty="0"/>
              <a:t/>
            </a:r>
            <a:br>
              <a:rPr lang="en-US" dirty="0"/>
            </a:br>
            <a:endParaRPr lang="en-US" dirty="0"/>
          </a:p>
        </p:txBody>
      </p:sp>
      <p:sp>
        <p:nvSpPr>
          <p:cNvPr id="18440" name="TextBox 15"/>
          <p:cNvSpPr txBox="1">
            <a:spLocks noChangeArrowheads="1"/>
          </p:cNvSpPr>
          <p:nvPr/>
        </p:nvSpPr>
        <p:spPr bwMode="auto">
          <a:xfrm>
            <a:off x="838200" y="5181600"/>
            <a:ext cx="7467600" cy="830997"/>
          </a:xfrm>
          <a:prstGeom prst="rect">
            <a:avLst/>
          </a:prstGeom>
          <a:noFill/>
          <a:ln w="9525">
            <a:noFill/>
            <a:miter lim="800000"/>
            <a:headEnd/>
            <a:tailEnd/>
          </a:ln>
        </p:spPr>
        <p:txBody>
          <a:bodyPr>
            <a:spAutoFit/>
          </a:bodyPr>
          <a:lstStyle/>
          <a:p>
            <a:r>
              <a:rPr lang="en-US" sz="1600" dirty="0" smtClean="0"/>
              <a:t>The Ground Travel Worksheet should only be utilized for trips that do not exceed 5 days of travel.  </a:t>
            </a:r>
            <a:r>
              <a:rPr lang="en-US" sz="1600" u="sng" dirty="0" smtClean="0">
                <a:uFill>
                  <a:solidFill>
                    <a:srgbClr val="FF0000"/>
                  </a:solidFill>
                </a:uFill>
              </a:rPr>
              <a:t>For “Step 2”, select the number of days from the drop down menu to accommodate your trip</a:t>
            </a:r>
            <a:r>
              <a:rPr lang="en-US" sz="1600" dirty="0" smtClean="0"/>
              <a:t>.</a:t>
            </a:r>
            <a:endParaRPr lang="en-US" sz="1600" u="sng" dirty="0">
              <a:uFill>
                <a:solidFill>
                  <a:srgbClr val="FF0000"/>
                </a:solidFill>
              </a:uFill>
            </a:endParaRPr>
          </a:p>
        </p:txBody>
      </p:sp>
      <p:cxnSp>
        <p:nvCxnSpPr>
          <p:cNvPr id="23" name="Straight Arrow Connector 22"/>
          <p:cNvCxnSpPr/>
          <p:nvPr/>
        </p:nvCxnSpPr>
        <p:spPr>
          <a:xfrm flipH="1">
            <a:off x="7924800" y="5257800"/>
            <a:ext cx="5334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2" cstate="print"/>
          <a:srcRect l="2546" t="75399" r="47107"/>
          <a:stretch>
            <a:fillRect/>
          </a:stretch>
        </p:blipFill>
        <p:spPr bwMode="auto">
          <a:xfrm>
            <a:off x="838200" y="3200400"/>
            <a:ext cx="5410200" cy="1905000"/>
          </a:xfrm>
          <a:prstGeom prst="rect">
            <a:avLst/>
          </a:prstGeom>
          <a:noFill/>
          <a:ln w="9525">
            <a:noFill/>
            <a:miter lim="800000"/>
            <a:headEnd/>
            <a:tailEnd/>
          </a:ln>
        </p:spPr>
      </p:pic>
      <p:cxnSp>
        <p:nvCxnSpPr>
          <p:cNvPr id="16" name="Straight Arrow Connector 15"/>
          <p:cNvCxnSpPr/>
          <p:nvPr/>
        </p:nvCxnSpPr>
        <p:spPr>
          <a:xfrm flipH="1" flipV="1">
            <a:off x="5410200" y="4343400"/>
            <a:ext cx="30480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34000" y="3733800"/>
            <a:ext cx="10668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34000" y="3733800"/>
            <a:ext cx="10668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09800" y="4724400"/>
            <a:ext cx="1570038"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229600" cy="609600"/>
          </a:xfrm>
        </p:spPr>
        <p:txBody>
          <a:bodyPr/>
          <a:lstStyle/>
          <a:p>
            <a:r>
              <a:rPr lang="en-US" smtClean="0"/>
              <a:t>Enter Your Trip Information</a:t>
            </a:r>
          </a:p>
        </p:txBody>
      </p:sp>
      <p:sp>
        <p:nvSpPr>
          <p:cNvPr id="5" name="Content Placeholder 4"/>
          <p:cNvSpPr>
            <a:spLocks noGrp="1"/>
          </p:cNvSpPr>
          <p:nvPr>
            <p:ph idx="1"/>
          </p:nvPr>
        </p:nvSpPr>
        <p:spPr>
          <a:xfrm>
            <a:off x="457200" y="1600200"/>
            <a:ext cx="8229600" cy="1143000"/>
          </a:xfrm>
        </p:spPr>
        <p:txBody>
          <a:bodyPr/>
          <a:lstStyle/>
          <a:p>
            <a:r>
              <a:rPr lang="en-US" sz="2000" dirty="0" smtClean="0"/>
              <a:t>No more than 1 month prior to your travel, complete the GTW by entering your specific trip information to determine the most cost-effective mode of ground travel.</a:t>
            </a:r>
            <a:endParaRPr lang="en-US" sz="2800" dirty="0" smtClean="0"/>
          </a:p>
        </p:txBody>
      </p:sp>
      <p:sp>
        <p:nvSpPr>
          <p:cNvPr id="6" name="TextBox 8"/>
          <p:cNvSpPr txBox="1">
            <a:spLocks noChangeArrowheads="1"/>
          </p:cNvSpPr>
          <p:nvPr/>
        </p:nvSpPr>
        <p:spPr bwMode="auto">
          <a:xfrm>
            <a:off x="6324600" y="2819400"/>
            <a:ext cx="2362200" cy="2092881"/>
          </a:xfrm>
          <a:prstGeom prst="rect">
            <a:avLst/>
          </a:prstGeom>
          <a:noFill/>
          <a:ln w="9525">
            <a:noFill/>
            <a:miter lim="800000"/>
            <a:headEnd/>
            <a:tailEnd/>
          </a:ln>
        </p:spPr>
        <p:txBody>
          <a:bodyPr wrap="square">
            <a:spAutoFit/>
          </a:bodyPr>
          <a:lstStyle/>
          <a:p>
            <a:r>
              <a:rPr lang="en-US" sz="1600" dirty="0" smtClean="0"/>
              <a:t>If the employee will be on 6 or more days of travel status, they </a:t>
            </a:r>
            <a:r>
              <a:rPr lang="en-US" sz="1600" b="1" u="sng" dirty="0" smtClean="0">
                <a:solidFill>
                  <a:srgbClr val="FF0000"/>
                </a:solidFill>
              </a:rPr>
              <a:t>must</a:t>
            </a:r>
            <a:r>
              <a:rPr lang="en-US" sz="1600" dirty="0" smtClean="0"/>
              <a:t> proceed to the Weekly &amp; Monthly Rental Rates tab to calculate their trip costs.</a:t>
            </a:r>
            <a:r>
              <a:rPr lang="en-US" dirty="0"/>
              <a:t/>
            </a:r>
            <a:br>
              <a:rPr lang="en-US" dirty="0"/>
            </a:br>
            <a:endParaRPr lang="en-US" dirty="0"/>
          </a:p>
        </p:txBody>
      </p:sp>
      <p:sp>
        <p:nvSpPr>
          <p:cNvPr id="7" name="TextBox 15"/>
          <p:cNvSpPr txBox="1">
            <a:spLocks noChangeArrowheads="1"/>
          </p:cNvSpPr>
          <p:nvPr/>
        </p:nvSpPr>
        <p:spPr bwMode="auto">
          <a:xfrm>
            <a:off x="838200" y="4800600"/>
            <a:ext cx="7467600" cy="584775"/>
          </a:xfrm>
          <a:prstGeom prst="rect">
            <a:avLst/>
          </a:prstGeom>
          <a:noFill/>
          <a:ln w="9525">
            <a:noFill/>
            <a:miter lim="800000"/>
            <a:headEnd/>
            <a:tailEnd/>
          </a:ln>
        </p:spPr>
        <p:txBody>
          <a:bodyPr>
            <a:spAutoFit/>
          </a:bodyPr>
          <a:lstStyle/>
          <a:p>
            <a:r>
              <a:rPr lang="en-US" sz="1600" dirty="0" smtClean="0"/>
              <a:t>If you attempt to enter any amount of days greater than 5 in the total number field, you will receive the error:</a:t>
            </a:r>
            <a:endParaRPr lang="en-US" sz="1600" u="sng" dirty="0">
              <a:uFill>
                <a:solidFill>
                  <a:srgbClr val="FF0000"/>
                </a:solidFill>
              </a:uFill>
            </a:endParaRPr>
          </a:p>
        </p:txBody>
      </p:sp>
      <p:cxnSp>
        <p:nvCxnSpPr>
          <p:cNvPr id="12" name="Straight Arrow Connector 11"/>
          <p:cNvCxnSpPr/>
          <p:nvPr/>
        </p:nvCxnSpPr>
        <p:spPr>
          <a:xfrm>
            <a:off x="533400" y="5486400"/>
            <a:ext cx="2971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2" cstate="print"/>
          <a:srcRect l="1267" t="73028" r="73489" b="5555"/>
          <a:stretch>
            <a:fillRect/>
          </a:stretch>
        </p:blipFill>
        <p:spPr bwMode="auto">
          <a:xfrm>
            <a:off x="838200" y="2819400"/>
            <a:ext cx="5486400" cy="18288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886200" y="4419600"/>
            <a:ext cx="16764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15"/>
          <p:cNvPicPr/>
          <p:nvPr/>
        </p:nvPicPr>
        <p:blipFill>
          <a:blip r:embed="rId3" cstate="print"/>
          <a:srcRect/>
          <a:stretch>
            <a:fillRect/>
          </a:stretch>
        </p:blipFill>
        <p:spPr bwMode="auto">
          <a:xfrm>
            <a:off x="3733800" y="5105400"/>
            <a:ext cx="2933700" cy="1076325"/>
          </a:xfrm>
          <a:prstGeom prst="rect">
            <a:avLst/>
          </a:prstGeom>
          <a:noFill/>
          <a:ln w="9525">
            <a:noFill/>
            <a:miter lim="800000"/>
            <a:headEnd/>
            <a:tailEnd/>
          </a:ln>
        </p:spPr>
      </p:pic>
      <p:cxnSp>
        <p:nvCxnSpPr>
          <p:cNvPr id="8" name="Straight Arrow Connector 7"/>
          <p:cNvCxnSpPr/>
          <p:nvPr/>
        </p:nvCxnSpPr>
        <p:spPr>
          <a:xfrm flipH="1">
            <a:off x="5562600" y="3886200"/>
            <a:ext cx="7620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4038600"/>
            <a:ext cx="38862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 y="4038600"/>
            <a:ext cx="0" cy="144780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229600" cy="609600"/>
          </a:xfrm>
        </p:spPr>
        <p:txBody>
          <a:bodyPr/>
          <a:lstStyle/>
          <a:p>
            <a:r>
              <a:rPr lang="en-US" smtClean="0"/>
              <a:t>Enter Your Trip Information</a:t>
            </a:r>
          </a:p>
        </p:txBody>
      </p:sp>
      <p:sp>
        <p:nvSpPr>
          <p:cNvPr id="5" name="Content Placeholder 4"/>
          <p:cNvSpPr>
            <a:spLocks noGrp="1"/>
          </p:cNvSpPr>
          <p:nvPr>
            <p:ph idx="1"/>
          </p:nvPr>
        </p:nvSpPr>
        <p:spPr>
          <a:xfrm>
            <a:off x="457200" y="1600200"/>
            <a:ext cx="8229600" cy="1524000"/>
          </a:xfrm>
        </p:spPr>
        <p:txBody>
          <a:bodyPr/>
          <a:lstStyle/>
          <a:p>
            <a:r>
              <a:rPr lang="en-US" sz="2000" dirty="0" smtClean="0"/>
              <a:t>No more than 1 month prior to your travel, complete the GTW by entering your specific trip information to determine the most cost-effective mode of ground travel.</a:t>
            </a:r>
            <a:endParaRPr lang="en-US" sz="2800" dirty="0" smtClean="0"/>
          </a:p>
        </p:txBody>
      </p:sp>
      <p:pic>
        <p:nvPicPr>
          <p:cNvPr id="6" name="Picture 3"/>
          <p:cNvPicPr>
            <a:picLocks noChangeAspect="1" noChangeArrowheads="1"/>
          </p:cNvPicPr>
          <p:nvPr/>
        </p:nvPicPr>
        <p:blipFill>
          <a:blip r:embed="rId2" cstate="print"/>
          <a:srcRect l="5764" t="48063" r="13545" b="5448"/>
          <a:stretch>
            <a:fillRect/>
          </a:stretch>
        </p:blipFill>
        <p:spPr bwMode="auto">
          <a:xfrm>
            <a:off x="1752600" y="2895600"/>
            <a:ext cx="5334000" cy="18288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200400" y="4572000"/>
            <a:ext cx="1570038"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5"/>
          <p:cNvSpPr txBox="1">
            <a:spLocks noChangeArrowheads="1"/>
          </p:cNvSpPr>
          <p:nvPr/>
        </p:nvSpPr>
        <p:spPr bwMode="auto">
          <a:xfrm>
            <a:off x="838200" y="4876800"/>
            <a:ext cx="7467600" cy="830263"/>
          </a:xfrm>
          <a:prstGeom prst="rect">
            <a:avLst/>
          </a:prstGeom>
          <a:noFill/>
          <a:ln w="9525">
            <a:noFill/>
            <a:miter lim="800000"/>
            <a:headEnd/>
            <a:tailEnd/>
          </a:ln>
        </p:spPr>
        <p:txBody>
          <a:bodyPr>
            <a:spAutoFit/>
          </a:bodyPr>
          <a:lstStyle/>
          <a:p>
            <a:r>
              <a:rPr lang="en-US" sz="1600" dirty="0"/>
              <a:t>The current fuel price is based on regular gas prices for Pennsylvania as published on AAA’s Daily Fuel Gauge Report.  This price is updated the first business day of each week.  Therefore, be sure to use the latest published GTW.</a:t>
            </a:r>
          </a:p>
        </p:txBody>
      </p:sp>
      <p:cxnSp>
        <p:nvCxnSpPr>
          <p:cNvPr id="12" name="Straight Arrow Connector 11"/>
          <p:cNvCxnSpPr/>
          <p:nvPr/>
        </p:nvCxnSpPr>
        <p:spPr>
          <a:xfrm flipV="1">
            <a:off x="5105400" y="4419600"/>
            <a:ext cx="6858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GS-presentation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7" ma:contentTypeDescription="Create a new document." ma:contentTypeScope="" ma:versionID="cf6284e90f2d08b3582bd25a6fa43fb7">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3ca9f7455bbbfe9ea5c67a13525bc31"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2EB4D4-44A8-4F42-B38D-C713C5F0D103}"/>
</file>

<file path=customXml/itemProps2.xml><?xml version="1.0" encoding="utf-8"?>
<ds:datastoreItem xmlns:ds="http://schemas.openxmlformats.org/officeDocument/2006/customXml" ds:itemID="{F4528701-D87B-4548-AE89-E70C8361032A}"/>
</file>

<file path=customXml/itemProps3.xml><?xml version="1.0" encoding="utf-8"?>
<ds:datastoreItem xmlns:ds="http://schemas.openxmlformats.org/officeDocument/2006/customXml" ds:itemID="{0171B2F6-D951-4A46-8E7B-11276039BF01}"/>
</file>

<file path=docProps/app.xml><?xml version="1.0" encoding="utf-8"?>
<Properties xmlns="http://schemas.openxmlformats.org/officeDocument/2006/extended-properties" xmlns:vt="http://schemas.openxmlformats.org/officeDocument/2006/docPropsVTypes">
  <Template>DGS-presentation_template</Template>
  <TotalTime>494</TotalTime>
  <Words>1251</Words>
  <Application>Microsoft Office PowerPoint</Application>
  <PresentationFormat>On-screen Show (4:3)</PresentationFormat>
  <Paragraphs>76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DGS-presentation_template</vt:lpstr>
      <vt:lpstr>How to Complete the  Ground Travel Worksheet</vt:lpstr>
      <vt:lpstr>Download the Latest GTW</vt:lpstr>
      <vt:lpstr>Download the Latest GTW</vt:lpstr>
      <vt:lpstr>Review the General Information</vt:lpstr>
      <vt:lpstr>FAQ #1</vt:lpstr>
      <vt:lpstr>FAQ #2</vt:lpstr>
      <vt:lpstr>Enter Your Trip Information</vt:lpstr>
      <vt:lpstr>Enter Your Trip Information</vt:lpstr>
      <vt:lpstr>Enter Your Trip Information</vt:lpstr>
      <vt:lpstr>FAQ #3</vt:lpstr>
      <vt:lpstr>FAQ #4</vt:lpstr>
      <vt:lpstr>Review the Ground Travel Options</vt:lpstr>
      <vt:lpstr>Traveling by Personal Auto</vt:lpstr>
      <vt:lpstr>More Details on Your Options</vt:lpstr>
      <vt:lpstr>Up-charges to Enterprise Rent-A-Car</vt:lpstr>
      <vt:lpstr>Weekly and Monthly Rental Rates</vt:lpstr>
      <vt:lpstr>Enter Your Information</vt:lpstr>
      <vt:lpstr>Supervisor Signature</vt:lpstr>
      <vt:lpstr>FAQ #5</vt:lpstr>
      <vt:lpstr>What To Do Once the GTW is Complete</vt:lpstr>
    </vt:vector>
  </TitlesOfParts>
  <Company>Commonwealth of 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Complete the  Ground Travel Worksheet</dc:title>
  <dc:creator>Audrey Marrocco</dc:creator>
  <cp:lastModifiedBy>dgibson</cp:lastModifiedBy>
  <cp:revision>68</cp:revision>
  <dcterms:created xsi:type="dcterms:W3CDTF">2012-05-29T14:52:41Z</dcterms:created>
  <dcterms:modified xsi:type="dcterms:W3CDTF">2012-12-06T16:34:07Z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PublishingContact">
    <vt:lpwstr/>
  </property>
  <property fmtid="{D5CDD505-2E9C-101B-9397-08002B2CF9AE}" pid="4" name="Audience">
    <vt:lpwstr/>
  </property>
  <property fmtid="{D5CDD505-2E9C-101B-9397-08002B2CF9AE}" pid="5" name="Order">
    <vt:r8>81600</vt:r8>
  </property>
  <property fmtid="{D5CDD505-2E9C-101B-9397-08002B2CF9AE}" pid="6" name="TemplateUrl">
    <vt:lpwstr/>
  </property>
  <property fmtid="{D5CDD505-2E9C-101B-9397-08002B2CF9AE}" pid="7" name="PublishingRollupImage">
    <vt:lpwstr/>
  </property>
  <property fmtid="{D5CDD505-2E9C-101B-9397-08002B2CF9AE}" pid="8" name="PublishingContactEmail">
    <vt:lpwstr/>
  </property>
  <property fmtid="{D5CDD505-2E9C-101B-9397-08002B2CF9AE}" pid="9" name="xd_Signature">
    <vt:bool>false</vt:bool>
  </property>
  <property fmtid="{D5CDD505-2E9C-101B-9397-08002B2CF9AE}" pid="10" name="xd_ProgID">
    <vt:lpwstr/>
  </property>
  <property fmtid="{D5CDD505-2E9C-101B-9397-08002B2CF9AE}" pid="11" name="PublishingContactPicture">
    <vt:lpwstr/>
  </property>
  <property fmtid="{D5CDD505-2E9C-101B-9397-08002B2CF9AE}" pid="12" name="PublishingVariationGroupID">
    <vt:lpwstr/>
  </property>
  <property fmtid="{D5CDD505-2E9C-101B-9397-08002B2CF9AE}" pid="13" name="PublishingVariationRelationshipLinkFieldID">
    <vt:lpwstr/>
  </property>
  <property fmtid="{D5CDD505-2E9C-101B-9397-08002B2CF9AE}" pid="14" name="PublishingContactName">
    <vt:lpwstr/>
  </property>
  <property fmtid="{D5CDD505-2E9C-101B-9397-08002B2CF9AE}" pid="15" name="_SourceUrl">
    <vt:lpwstr/>
  </property>
  <property fmtid="{D5CDD505-2E9C-101B-9397-08002B2CF9AE}" pid="16" name="_SharedFileIndex">
    <vt:lpwstr/>
  </property>
  <property fmtid="{D5CDD505-2E9C-101B-9397-08002B2CF9AE}" pid="17" name="Comments">
    <vt:lpwstr/>
  </property>
  <property fmtid="{D5CDD505-2E9C-101B-9397-08002B2CF9AE}" pid="18" name="PublishingPageLayout">
    <vt:lpwstr/>
  </property>
  <property fmtid="{D5CDD505-2E9C-101B-9397-08002B2CF9AE}" pid="19" name="SeoKeywords">
    <vt:lpwstr/>
  </property>
  <property fmtid="{D5CDD505-2E9C-101B-9397-08002B2CF9AE}" pid="20" name="SeoBrowserTitle">
    <vt:lpwstr/>
  </property>
  <property fmtid="{D5CDD505-2E9C-101B-9397-08002B2CF9AE}" pid="21" name="PublishingIsFurlPage">
    <vt:bool>false</vt:bool>
  </property>
  <property fmtid="{D5CDD505-2E9C-101B-9397-08002B2CF9AE}" pid="22" name="RobotsNoIndex">
    <vt:bool>false</vt:bool>
  </property>
  <property fmtid="{D5CDD505-2E9C-101B-9397-08002B2CF9AE}" pid="23" name="SeoMetaDescription">
    <vt:lpwstr/>
  </property>
</Properties>
</file>