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F6779-546B-301E-ADC2-200ACA89F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E71E3-9E73-31A0-1D47-6EC4FAA27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EEFA2-031D-B1D4-D872-C34CF6BA3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7EC-5B9F-4EF9-BA65-95FD004660E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C9510-BC11-7D2F-E800-21D50EAB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13E3E-5DEA-1F21-632B-828D57D3B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9DF-F401-4D07-BCAA-BB07E032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5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ECBE8-244D-C5AB-ACF0-78D17090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C3ACC-D036-1459-D080-3C22460B3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78D47-44BE-2C1C-8EA7-21C407FA0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7EC-5B9F-4EF9-BA65-95FD004660E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A6E16-F494-CE9D-DA62-1EF52AC1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52FAD-6B68-1821-AA17-5D5C34FC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9DF-F401-4D07-BCAA-BB07E032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2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36781-4EA1-9305-69C2-1C2DD8E3D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685FB-E36B-2F64-047B-C1B7ADE4A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2002A-AB15-6754-3A77-5B0041136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7EC-5B9F-4EF9-BA65-95FD004660E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8657D-EA08-F0C8-975A-3C53BABD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90CAE-BB00-0E6C-19A9-9D4EF485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9DF-F401-4D07-BCAA-BB07E032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7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6D4B2-7A31-0563-27B9-06C8A0498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B0A70-ECC1-5C72-A20E-1FC5ED261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B41F8-4FBE-9251-7C9A-96B39890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7EC-5B9F-4EF9-BA65-95FD004660E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562AA-B727-F033-09EB-CA398B249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BA731-2BAD-9EF4-6465-F803F803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9DF-F401-4D07-BCAA-BB07E032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9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09D7D-6CBB-6A8F-A4C7-0B8DB7DB3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6B43E-D998-56AD-5559-6BA36B16B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3CF9C-BF16-7978-F4F2-99CC6C15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7EC-5B9F-4EF9-BA65-95FD004660E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E562E-CA5B-F20F-A675-29F3E6742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AF128-24D7-566E-F2C4-D089FD0F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9DF-F401-4D07-BCAA-BB07E032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5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C61BA-2B0F-53BE-60F2-CBCB2E484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E56E9-4AC7-ABA5-FB77-75436770E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711BC-9BAA-8B9C-D86D-04388065C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C81A0-B96F-AA15-F9E7-491E646E1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7EC-5B9F-4EF9-BA65-95FD004660E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4C50F-0E1C-8931-68E6-60234E916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14965-FB04-3BDC-AE9D-C60B60FD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9DF-F401-4D07-BCAA-BB07E032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29A2E-AB60-7599-0BD3-0B5BAC3A1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C3D7E-448B-E3BC-1C48-32A1E9318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0EA11-50B0-B3C6-E368-7AD81EDFC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9075F2-EC1C-A76E-62F1-9E025FB65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1C7B17-0686-4792-40C5-C7BA4AAF6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268646-6EEF-17C2-4FAB-6B101714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7EC-5B9F-4EF9-BA65-95FD004660E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EF8F6-B22B-35F5-5809-D8AFC8B14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44320-0125-D9DF-F385-0CA66765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9DF-F401-4D07-BCAA-BB07E032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1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3178A-D9DA-8776-F32C-122462F1D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1D2971-D812-3059-50CA-A17549264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7EC-5B9F-4EF9-BA65-95FD004660E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529F8-BAB8-1435-2088-C5D28C2D3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B9EDD9-1E98-33F4-BEF1-6407A8A0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9DF-F401-4D07-BCAA-BB07E032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7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B52ED8-3148-1ADB-3C0D-FA908528F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7EC-5B9F-4EF9-BA65-95FD004660E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87F13F-BAF5-2085-4B70-55D0CF6A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34C7D-E779-9223-4016-3B442DD5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9DF-F401-4D07-BCAA-BB07E032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4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2BC58-87BB-B547-9BDF-A8EFF517A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2A85C-8364-7C71-E9C6-EE6386989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2AAF4-27C7-557D-113B-A920E2285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3FA65-27E8-37DF-C1EB-846A3E9AA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7EC-5B9F-4EF9-BA65-95FD004660E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499E4-4346-7EEC-B82D-72A451FC4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8195F-E093-C5D3-292A-880B7278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9DF-F401-4D07-BCAA-BB07E032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3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A5748-34DC-AD7D-5903-F64C92051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7CA3E6-FBD2-887D-1F20-D60C3066A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A325A-F9A8-9C84-15DD-BC86CFC9D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68238-4B88-4DBF-28A0-8D2D12A94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7EC-5B9F-4EF9-BA65-95FD004660E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C7654-6250-003C-F243-92F7BFC0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735A9-BCA4-EE15-4A40-BE89D37A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9DF-F401-4D07-BCAA-BB07E032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8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0511F-908D-EE71-9687-5BBBA64E5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DD4B8-3D0A-7A1B-521D-C170ECC81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60D95-5538-1800-1DC6-96F9D94C6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857EC-5B9F-4EF9-BA65-95FD004660E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3FCB1-7EE1-1B84-BD63-0C2DE2A9D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D3E96-46A0-D6F0-EFC4-36D6ED7A2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F9DF-F401-4D07-BCAA-BB07E032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8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BFF60-89E5-90FC-FCB5-EC4AD7F40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Vehicle Availability 2022-23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D1E9FB-FACF-3742-40BD-6DDE8105A8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Lease replacements and Agency owned orders.</a:t>
            </a:r>
          </a:p>
          <a:p>
            <a:r>
              <a:rPr lang="en-US" sz="3600" dirty="0"/>
              <a:t>Electric Vehicle availability</a:t>
            </a:r>
          </a:p>
        </p:txBody>
      </p:sp>
    </p:spTree>
    <p:extLst>
      <p:ext uri="{BB962C8B-B14F-4D97-AF65-F5344CB8AC3E}">
        <p14:creationId xmlns:p14="http://schemas.microsoft.com/office/powerpoint/2010/main" val="406666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0C263-B7DC-41A9-1470-956A00B47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                        Model Availability</a:t>
            </a:r>
            <a:br>
              <a:rPr lang="en-US" b="1" i="1" dirty="0"/>
            </a:br>
            <a:r>
              <a:rPr lang="en-US" b="1" i="1" dirty="0"/>
              <a:t>    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3D76-492A-E8C3-3E62-CFCAE28D9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</a:t>
            </a:r>
            <a:endParaRPr lang="en-US" b="1" i="1" dirty="0"/>
          </a:p>
          <a:p>
            <a:r>
              <a:rPr lang="en-US" dirty="0"/>
              <a:t>Vans- No vans were built in 2022 and we expect very few in 2023</a:t>
            </a:r>
          </a:p>
          <a:p>
            <a:r>
              <a:rPr lang="en-US" dirty="0"/>
              <a:t>Trucks- Orders were accepted but like 2022 we expect multiple cancellations.</a:t>
            </a:r>
          </a:p>
          <a:p>
            <a:r>
              <a:rPr lang="en-US" dirty="0"/>
              <a:t>Small SUV- Looks promising. This model has multiple choices and we have been able to have a supply coming in</a:t>
            </a:r>
          </a:p>
          <a:p>
            <a:r>
              <a:rPr lang="en-US" dirty="0"/>
              <a:t>Passenger Cars- Most domestic models are cancelled or limited. </a:t>
            </a:r>
          </a:p>
          <a:p>
            <a:r>
              <a:rPr lang="en-US" dirty="0"/>
              <a:t>Imports have not been released for sale to Government Fleets</a:t>
            </a:r>
          </a:p>
        </p:txBody>
      </p:sp>
    </p:spTree>
    <p:extLst>
      <p:ext uri="{BB962C8B-B14F-4D97-AF65-F5344CB8AC3E}">
        <p14:creationId xmlns:p14="http://schemas.microsoft.com/office/powerpoint/2010/main" val="50505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C72F0-F18C-D7D2-8607-874DCCD92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</a:t>
            </a:r>
            <a:r>
              <a:rPr lang="en-US" b="1" dirty="0"/>
              <a:t>Overall build by Manufacturer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88063-2872-A88B-CB93-759E095EE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GM- Most models are closed for the 2023 model year.</a:t>
            </a:r>
          </a:p>
          <a:p>
            <a:r>
              <a:rPr lang="en-US" dirty="0"/>
              <a:t>Ford- Ordering has only been open for about a week or two on most models. </a:t>
            </a:r>
          </a:p>
          <a:p>
            <a:r>
              <a:rPr lang="en-US" dirty="0" err="1"/>
              <a:t>Stellantis</a:t>
            </a:r>
            <a:r>
              <a:rPr lang="en-US" dirty="0"/>
              <a:t>- Vehicle ordering is a very short window. </a:t>
            </a:r>
          </a:p>
          <a:p>
            <a:r>
              <a:rPr lang="en-US" dirty="0"/>
              <a:t>Imports- Nissan, Subaru, Honda. No allocation for Government Fleet.</a:t>
            </a:r>
          </a:p>
          <a:p>
            <a:r>
              <a:rPr lang="en-US" dirty="0"/>
              <a:t>Electric and PHEV- We have not received pricing for 2023 but here again the availability will be slim. 2</a:t>
            </a:r>
            <a:r>
              <a:rPr lang="en-US" baseline="30000" dirty="0"/>
              <a:t>nd</a:t>
            </a:r>
            <a:r>
              <a:rPr lang="en-US" dirty="0"/>
              <a:t> half of the year may improve.</a:t>
            </a:r>
          </a:p>
          <a:p>
            <a:r>
              <a:rPr lang="en-US" dirty="0"/>
              <a:t>Install Electric charging stations now and let BVM know where they are located. </a:t>
            </a:r>
          </a:p>
        </p:txBody>
      </p:sp>
    </p:spTree>
    <p:extLst>
      <p:ext uri="{BB962C8B-B14F-4D97-AF65-F5344CB8AC3E}">
        <p14:creationId xmlns:p14="http://schemas.microsoft.com/office/powerpoint/2010/main" val="149535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A48A2-33EF-BF6F-7F07-066DA9E8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</a:t>
            </a:r>
            <a:r>
              <a:rPr lang="en-US" b="1" dirty="0"/>
              <a:t>Medium Duty Trucks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776D2-259A-1339-2A94-662E9820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Pricing will not be released until fall. Work through Procurement for trucks. All medium duty trucks may have to be bid. Pricing is difficult without a firm production schedule. Allow for ample lead time.</a:t>
            </a:r>
          </a:p>
        </p:txBody>
      </p:sp>
    </p:spTree>
    <p:extLst>
      <p:ext uri="{BB962C8B-B14F-4D97-AF65-F5344CB8AC3E}">
        <p14:creationId xmlns:p14="http://schemas.microsoft.com/office/powerpoint/2010/main" val="325842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FE71-0247-DFA5-40F8-57A11F2C5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</a:t>
            </a:r>
            <a:r>
              <a:rPr lang="en-US" sz="5400" b="1" dirty="0"/>
              <a:t>Electric and PHEV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2C06A-1748-326A-9AE0-44C17441D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0" lvl="5" indent="0">
              <a:buNone/>
            </a:pPr>
            <a:endParaRPr lang="en-US" sz="3600" dirty="0"/>
          </a:p>
          <a:p>
            <a:r>
              <a:rPr lang="en-US" sz="3600" dirty="0"/>
              <a:t>Procurement will be sending out a supplemental bid in the fall for available models to get on contract.</a:t>
            </a:r>
          </a:p>
          <a:p>
            <a:r>
              <a:rPr lang="en-US" sz="3600" dirty="0"/>
              <a:t>Look for late spring and next summer for inventory.</a:t>
            </a:r>
          </a:p>
          <a:p>
            <a:r>
              <a:rPr lang="en-US" sz="3600" dirty="0"/>
              <a:t>We expect limited volume so plan accordingly.</a:t>
            </a:r>
          </a:p>
          <a:p>
            <a:r>
              <a:rPr lang="en-US" sz="3600" dirty="0"/>
              <a:t>Hopefully, we will be able to increase supply in the 2024 model year. </a:t>
            </a:r>
          </a:p>
        </p:txBody>
      </p:sp>
    </p:spTree>
    <p:extLst>
      <p:ext uri="{BB962C8B-B14F-4D97-AF65-F5344CB8AC3E}">
        <p14:creationId xmlns:p14="http://schemas.microsoft.com/office/powerpoint/2010/main" val="157163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AF050-D809-0EC7-E7C6-E4B8816E5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</a:t>
            </a:r>
            <a:r>
              <a:rPr lang="en-US" b="1" dirty="0"/>
              <a:t>Lease Vehicles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8507D-AB20-252B-7FFF-AC19160B1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97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 order 502 vehicles</a:t>
            </a:r>
          </a:p>
          <a:p>
            <a:r>
              <a:rPr lang="en-US" dirty="0"/>
              <a:t>In Stock and currently assigned160 vehicles</a:t>
            </a:r>
          </a:p>
          <a:p>
            <a:pPr marL="0" indent="0">
              <a:buNone/>
            </a:pPr>
            <a:r>
              <a:rPr lang="en-US" dirty="0"/>
              <a:t>                                         </a:t>
            </a:r>
            <a:r>
              <a:rPr lang="en-US" b="1" i="1" dirty="0"/>
              <a:t>Model Availability</a:t>
            </a:r>
          </a:p>
          <a:p>
            <a:r>
              <a:rPr lang="en-US" dirty="0"/>
              <a:t>Vans- No vans were built in 2022 and we expect very few in 2023</a:t>
            </a:r>
          </a:p>
          <a:p>
            <a:r>
              <a:rPr lang="en-US" dirty="0"/>
              <a:t>Trucks- Orders were accepted but like 2022 we expect multiple cancellations.</a:t>
            </a:r>
          </a:p>
          <a:p>
            <a:r>
              <a:rPr lang="en-US" dirty="0"/>
              <a:t>Small SUV- Looks promising. This model has multiple choices and we have been able to have a supply coming in</a:t>
            </a:r>
          </a:p>
          <a:p>
            <a:r>
              <a:rPr lang="en-US" dirty="0"/>
              <a:t>Passenger Cars- Most domestic models are cancelled or limited. </a:t>
            </a:r>
          </a:p>
          <a:p>
            <a:r>
              <a:rPr lang="en-US" dirty="0"/>
              <a:t>Imports have not been released for sale to Government Fleets.</a:t>
            </a:r>
          </a:p>
        </p:txBody>
      </p:sp>
    </p:spTree>
    <p:extLst>
      <p:ext uri="{BB962C8B-B14F-4D97-AF65-F5344CB8AC3E}">
        <p14:creationId xmlns:p14="http://schemas.microsoft.com/office/powerpoint/2010/main" val="113638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F6247-F5DD-8554-C827-A2FCC94A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</a:t>
            </a:r>
            <a:r>
              <a:rPr lang="en-US" b="1" dirty="0"/>
              <a:t>Mileage Replacements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5760-45D0-A6E5-7FC2-CF139FA27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Cars and Small SUV- 80k miles and higher will be replaced first</a:t>
            </a:r>
          </a:p>
          <a:p>
            <a:r>
              <a:rPr lang="en-US" sz="3600" dirty="0"/>
              <a:t>Trucks- replacements will be based on 100k miles or availability</a:t>
            </a:r>
          </a:p>
          <a:p>
            <a:r>
              <a:rPr lang="en-US" sz="3600" dirty="0"/>
              <a:t>Consider changing vehicle models: Some models like Cars and Vans are limited or are being fazed out. Consider alternatives.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83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77A61-D7B5-3C60-9E85-6C4F8574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</a:t>
            </a:r>
            <a:r>
              <a:rPr lang="en-US" b="1" dirty="0"/>
              <a:t>Vehicle Utilization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B9006-DFDA-7E36-E21A-98A58CF01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Underutilized POOL vehicles in the fleet-</a:t>
            </a:r>
            <a:r>
              <a:rPr lang="en-US" b="1" dirty="0"/>
              <a:t>1300</a:t>
            </a:r>
          </a:p>
          <a:p>
            <a:r>
              <a:rPr lang="en-US" dirty="0"/>
              <a:t>BVM has over </a:t>
            </a:r>
            <a:r>
              <a:rPr lang="en-US" b="1" dirty="0"/>
              <a:t>170</a:t>
            </a:r>
            <a:r>
              <a:rPr lang="en-US" dirty="0"/>
              <a:t> new requests for additions to the fleet.</a:t>
            </a:r>
          </a:p>
          <a:p>
            <a:r>
              <a:rPr lang="en-US" dirty="0"/>
              <a:t>Currently there are </a:t>
            </a:r>
            <a:r>
              <a:rPr lang="en-US" b="1" dirty="0"/>
              <a:t>595 </a:t>
            </a:r>
            <a:r>
              <a:rPr lang="en-US" dirty="0"/>
              <a:t>lease vehicles with over 80k miles.</a:t>
            </a:r>
          </a:p>
          <a:p>
            <a:r>
              <a:rPr lang="en-US" dirty="0"/>
              <a:t>Availability: current assignments </a:t>
            </a:r>
            <a:r>
              <a:rPr lang="en-US" b="1" dirty="0"/>
              <a:t>137.</a:t>
            </a:r>
          </a:p>
          <a:p>
            <a:r>
              <a:rPr lang="en-US" dirty="0"/>
              <a:t>Vehicles on order </a:t>
            </a:r>
            <a:r>
              <a:rPr lang="en-US" b="1" dirty="0"/>
              <a:t>502.</a:t>
            </a:r>
          </a:p>
          <a:p>
            <a:r>
              <a:rPr lang="en-US" b="1" dirty="0"/>
              <a:t>Prior to any additions to the fleet, you will be asked to look at underutilized vehicles first.</a:t>
            </a:r>
          </a:p>
          <a:p>
            <a:r>
              <a:rPr lang="en-US" b="1" dirty="0"/>
              <a:t>On active vehicles with over 60k miles the cost to operate has only increased $1.00 per month over the last three years (including fuel). </a:t>
            </a:r>
          </a:p>
        </p:txBody>
      </p:sp>
    </p:spTree>
    <p:extLst>
      <p:ext uri="{BB962C8B-B14F-4D97-AF65-F5344CB8AC3E}">
        <p14:creationId xmlns:p14="http://schemas.microsoft.com/office/powerpoint/2010/main" val="22629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BAB49-201D-97BD-79CD-E09EE1287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  </a:t>
            </a:r>
            <a:r>
              <a:rPr lang="en-US" sz="6000" dirty="0"/>
              <a:t>BVM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175E2-EBE4-3EE9-0BFB-0593C778C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9600" dirty="0"/>
              <a:t>          Questions</a:t>
            </a:r>
          </a:p>
        </p:txBody>
      </p:sp>
    </p:spTree>
    <p:extLst>
      <p:ext uri="{BB962C8B-B14F-4D97-AF65-F5344CB8AC3E}">
        <p14:creationId xmlns:p14="http://schemas.microsoft.com/office/powerpoint/2010/main" val="263503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7" ma:contentTypeDescription="Create a new document." ma:contentTypeScope="" ma:versionID="cf6284e90f2d08b3582bd25a6fa43fb7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93ca9f7455bbbfe9ea5c67a13525bc31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  <xsd:element name="EmailSender" ma:index="10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11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2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3" nillable="true" ma:displayName="E-Mail From" ma:hidden="true" ma:internalName="EmailFrom">
      <xsd:simpleType>
        <xsd:restriction base="dms:Text"/>
      </xsd:simpleType>
    </xsd:element>
    <xsd:element name="EmailSubject" ma:index="14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5" nillable="true" ma:displayName="E-Mail Headers" ma:hidden="true" ma:internalName="EmailHeader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PublishingExpirationDate xmlns="http://schemas.microsoft.com/sharepoint/v3" xsi:nil="true"/>
    <PublishingStartDate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6216031-4F5C-4F36-B236-4E8460160485}"/>
</file>

<file path=customXml/itemProps2.xml><?xml version="1.0" encoding="utf-8"?>
<ds:datastoreItem xmlns:ds="http://schemas.openxmlformats.org/officeDocument/2006/customXml" ds:itemID="{6B368657-FB6F-40D3-8E34-FD98BF61F010}"/>
</file>

<file path=customXml/itemProps3.xml><?xml version="1.0" encoding="utf-8"?>
<ds:datastoreItem xmlns:ds="http://schemas.openxmlformats.org/officeDocument/2006/customXml" ds:itemID="{165F4B82-80FA-479D-9E30-8B464C90ADDB}"/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504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Vehicle Availability 2022-23</vt:lpstr>
      <vt:lpstr>                        Model Availability          </vt:lpstr>
      <vt:lpstr>                Overall build by Manufacturer</vt:lpstr>
      <vt:lpstr>                        Medium Duty Trucks</vt:lpstr>
      <vt:lpstr>                       Electric and PHEV</vt:lpstr>
      <vt:lpstr>                           Lease Vehicles</vt:lpstr>
      <vt:lpstr>                    Mileage Replacements</vt:lpstr>
      <vt:lpstr>                         Vehicle Utilization</vt:lpstr>
      <vt:lpstr>                                    BVM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Vehicle Availability 2022-23</dc:title>
  <dc:creator>Fiore, James</dc:creator>
  <cp:lastModifiedBy>Amediaz, Nicole</cp:lastModifiedBy>
  <cp:revision>15</cp:revision>
  <dcterms:created xsi:type="dcterms:W3CDTF">2022-08-23T18:13:54Z</dcterms:created>
  <dcterms:modified xsi:type="dcterms:W3CDTF">2022-08-25T13:10:59Z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0x01010063A4E9D8B9AE294BB8664582FC3229C4</vt:lpwstr>
  </property>
  <property fmtid="{D5CDD505-2E9C-101B-9397-08002B2CF9AE}" pid="3" name="PublishingContact">
    <vt:lpwstr/>
  </property>
  <property fmtid="{D5CDD505-2E9C-101B-9397-08002B2CF9AE}" pid="4" name="SeoBrowserTitle">
    <vt:lpwstr/>
  </property>
  <property fmtid="{D5CDD505-2E9C-101B-9397-08002B2CF9AE}" pid="5" name="SeoKeywords">
    <vt:lpwstr/>
  </property>
  <property fmtid="{D5CDD505-2E9C-101B-9397-08002B2CF9AE}" pid="6" name="Order">
    <vt:r8>269100</vt:r8>
  </property>
  <property fmtid="{D5CDD505-2E9C-101B-9397-08002B2CF9AE}" pid="7" name="PublishingRollupImage">
    <vt:lpwstr/>
  </property>
  <property fmtid="{D5CDD505-2E9C-101B-9397-08002B2CF9AE}" pid="8" name="PublishingContactEmail">
    <vt:lpwstr/>
  </property>
  <property fmtid="{D5CDD505-2E9C-101B-9397-08002B2CF9AE}" pid="9" name="xd_Signature">
    <vt:bool>false</vt:bool>
  </property>
  <property fmtid="{D5CDD505-2E9C-101B-9397-08002B2CF9AE}" pid="10" name="PublishingIsFurlPage">
    <vt:bool>false</vt:bool>
  </property>
  <property fmtid="{D5CDD505-2E9C-101B-9397-08002B2CF9AE}" pid="11" name="xd_ProgID">
    <vt:lpwstr/>
  </property>
  <property fmtid="{D5CDD505-2E9C-101B-9397-08002B2CF9AE}" pid="12" name="PublishingContactPicture">
    <vt:lpwstr/>
  </property>
  <property fmtid="{D5CDD505-2E9C-101B-9397-08002B2CF9AE}" pid="13" name="PublishingVariationGroupID">
    <vt:lpwstr/>
  </property>
  <property fmtid="{D5CDD505-2E9C-101B-9397-08002B2CF9AE}" pid="14" name="RobotsNoIndex">
    <vt:bool>false</vt:bool>
  </property>
  <property fmtid="{D5CDD505-2E9C-101B-9397-08002B2CF9AE}" pid="15" name="SeoMetaDescription">
    <vt:lpwstr/>
  </property>
  <property fmtid="{D5CDD505-2E9C-101B-9397-08002B2CF9AE}" pid="16" name="PublishingContactName">
    <vt:lpwstr/>
  </property>
  <property fmtid="{D5CDD505-2E9C-101B-9397-08002B2CF9AE}" pid="17" name="PublishingVariationRelationshipLinkFieldID">
    <vt:lpwstr/>
  </property>
  <property fmtid="{D5CDD505-2E9C-101B-9397-08002B2CF9AE}" pid="18" name="_SourceUrl">
    <vt:lpwstr/>
  </property>
  <property fmtid="{D5CDD505-2E9C-101B-9397-08002B2CF9AE}" pid="19" name="_SharedFileIndex">
    <vt:lpwstr/>
  </property>
  <property fmtid="{D5CDD505-2E9C-101B-9397-08002B2CF9AE}" pid="20" name="Comments">
    <vt:lpwstr/>
  </property>
  <property fmtid="{D5CDD505-2E9C-101B-9397-08002B2CF9AE}" pid="21" name="PublishingPageLayout">
    <vt:lpwstr/>
  </property>
  <property fmtid="{D5CDD505-2E9C-101B-9397-08002B2CF9AE}" pid="22" name="TemplateUrl">
    <vt:lpwstr/>
  </property>
  <property fmtid="{D5CDD505-2E9C-101B-9397-08002B2CF9AE}" pid="23" name="Audience">
    <vt:lpwstr/>
  </property>
</Properties>
</file>