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53" r:id="rId2"/>
    <p:sldId id="342" r:id="rId3"/>
    <p:sldId id="359" r:id="rId4"/>
    <p:sldId id="358" r:id="rId5"/>
    <p:sldId id="356" r:id="rId6"/>
    <p:sldId id="354" r:id="rId7"/>
    <p:sldId id="372" r:id="rId8"/>
    <p:sldId id="371" r:id="rId9"/>
    <p:sldId id="369" r:id="rId10"/>
    <p:sldId id="330" r:id="rId11"/>
    <p:sldId id="331" r:id="rId12"/>
    <p:sldId id="326" r:id="rId13"/>
    <p:sldId id="325" r:id="rId14"/>
    <p:sldId id="285" r:id="rId15"/>
    <p:sldId id="272" r:id="rId16"/>
    <p:sldId id="360" r:id="rId17"/>
    <p:sldId id="361" r:id="rId18"/>
    <p:sldId id="355" r:id="rId19"/>
    <p:sldId id="362" r:id="rId20"/>
    <p:sldId id="363" r:id="rId21"/>
    <p:sldId id="364" r:id="rId22"/>
    <p:sldId id="365" r:id="rId23"/>
    <p:sldId id="366" r:id="rId24"/>
    <p:sldId id="367" r:id="rId25"/>
    <p:sldId id="368" r:id="rId26"/>
    <p:sldId id="25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4660"/>
  </p:normalViewPr>
  <p:slideViewPr>
    <p:cSldViewPr snapToGrid="0">
      <p:cViewPr varScale="1">
        <p:scale>
          <a:sx n="114" d="100"/>
          <a:sy n="114" d="100"/>
        </p:scale>
        <p:origin x="56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4775C-E09C-4038-BF77-BCA4425C30CE}" type="datetimeFigureOut">
              <a:rPr lang="en-US" smtClean="0"/>
              <a:t>9/28/2023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3535B-7170-409D-AC2B-2CB8A000B926}" type="slidenum">
              <a:rPr lang="en-US" smtClean="0"/>
              <a:t>‹#›</a:t>
            </a:fld>
            <a:endParaRPr lang="en-US" dirty="0"/>
          </a:p>
        </p:txBody>
      </p:sp>
    </p:spTree>
    <p:extLst>
      <p:ext uri="{BB962C8B-B14F-4D97-AF65-F5344CB8AC3E}">
        <p14:creationId xmlns:p14="http://schemas.microsoft.com/office/powerpoint/2010/main" val="84310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206966-E269-4F60-9E85-6C882EE05A8E}" type="slidenum">
              <a:rPr lang="en-US" smtClean="0"/>
              <a:pPr/>
              <a:t>7</a:t>
            </a:fld>
            <a:endParaRPr lang="en-US" dirty="0"/>
          </a:p>
        </p:txBody>
      </p:sp>
    </p:spTree>
    <p:extLst>
      <p:ext uri="{BB962C8B-B14F-4D97-AF65-F5344CB8AC3E}">
        <p14:creationId xmlns:p14="http://schemas.microsoft.com/office/powerpoint/2010/main" val="306216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E206966-E269-4F60-9E85-6C882EE05A8E}"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6216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6021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624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152401"/>
            <a:ext cx="27940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0" y="152401"/>
            <a:ext cx="81788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093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131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0775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0034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96727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41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5175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929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Untitled-1">
            <a:extLst>
              <a:ext uri="{FF2B5EF4-FFF2-40B4-BE49-F238E27FC236}">
                <a16:creationId xmlns:a16="http://schemas.microsoft.com/office/drawing/2014/main" id="{055C74F7-42BC-4133-814B-77211C19461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a:extLst>
              <a:ext uri="{FF2B5EF4-FFF2-40B4-BE49-F238E27FC236}">
                <a16:creationId xmlns:a16="http://schemas.microsoft.com/office/drawing/2014/main" id="{0A08471F-5943-4518-85DB-89386ACEEC1E}"/>
              </a:ext>
            </a:extLst>
          </p:cNvPr>
          <p:cNvSpPr>
            <a:spLocks noGrp="1" noChangeArrowheads="1"/>
          </p:cNvSpPr>
          <p:nvPr>
            <p:ph type="title"/>
          </p:nvPr>
        </p:nvSpPr>
        <p:spPr bwMode="auto">
          <a:xfrm>
            <a:off x="406400" y="152400"/>
            <a:ext cx="1097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Presentation Title Goes Here</a:t>
            </a:r>
          </a:p>
        </p:txBody>
      </p:sp>
      <p:sp>
        <p:nvSpPr>
          <p:cNvPr id="1028" name="Rectangle 11">
            <a:extLst>
              <a:ext uri="{FF2B5EF4-FFF2-40B4-BE49-F238E27FC236}">
                <a16:creationId xmlns:a16="http://schemas.microsoft.com/office/drawing/2014/main" id="{07A92530-DDF0-4D5D-81C0-39C5A8C54EC4}"/>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697134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800">
          <a:solidFill>
            <a:schemeClr val="bg1"/>
          </a:solidFill>
          <a:latin typeface="+mj-lt"/>
          <a:ea typeface="+mj-ea"/>
          <a:cs typeface="+mj-cs"/>
        </a:defRPr>
      </a:lvl1pPr>
      <a:lvl2pPr algn="l" rtl="0" eaLnBrk="0" fontAlgn="base" hangingPunct="0">
        <a:spcBef>
          <a:spcPct val="0"/>
        </a:spcBef>
        <a:spcAft>
          <a:spcPct val="0"/>
        </a:spcAft>
        <a:defRPr sz="3800">
          <a:solidFill>
            <a:schemeClr val="bg1"/>
          </a:solidFill>
          <a:latin typeface="Verdana" pitchFamily="34" charset="0"/>
        </a:defRPr>
      </a:lvl2pPr>
      <a:lvl3pPr algn="l" rtl="0" eaLnBrk="0" fontAlgn="base" hangingPunct="0">
        <a:spcBef>
          <a:spcPct val="0"/>
        </a:spcBef>
        <a:spcAft>
          <a:spcPct val="0"/>
        </a:spcAft>
        <a:defRPr sz="3800">
          <a:solidFill>
            <a:schemeClr val="bg1"/>
          </a:solidFill>
          <a:latin typeface="Verdana" pitchFamily="34" charset="0"/>
        </a:defRPr>
      </a:lvl3pPr>
      <a:lvl4pPr algn="l" rtl="0" eaLnBrk="0" fontAlgn="base" hangingPunct="0">
        <a:spcBef>
          <a:spcPct val="0"/>
        </a:spcBef>
        <a:spcAft>
          <a:spcPct val="0"/>
        </a:spcAft>
        <a:defRPr sz="3800">
          <a:solidFill>
            <a:schemeClr val="bg1"/>
          </a:solidFill>
          <a:latin typeface="Verdana" pitchFamily="34" charset="0"/>
        </a:defRPr>
      </a:lvl4pPr>
      <a:lvl5pPr algn="l" rtl="0" eaLnBrk="0" fontAlgn="base" hangingPunct="0">
        <a:spcBef>
          <a:spcPct val="0"/>
        </a:spcBef>
        <a:spcAft>
          <a:spcPct val="0"/>
        </a:spcAft>
        <a:defRPr sz="3800">
          <a:solidFill>
            <a:schemeClr val="bg1"/>
          </a:solidFill>
          <a:latin typeface="Verdana" pitchFamily="34" charset="0"/>
        </a:defRPr>
      </a:lvl5pPr>
      <a:lvl6pPr marL="457200" algn="l" rtl="0" eaLnBrk="1" fontAlgn="base" hangingPunct="1">
        <a:spcBef>
          <a:spcPct val="0"/>
        </a:spcBef>
        <a:spcAft>
          <a:spcPct val="0"/>
        </a:spcAft>
        <a:defRPr sz="3800">
          <a:solidFill>
            <a:schemeClr val="bg1"/>
          </a:solidFill>
          <a:latin typeface="Verdana" pitchFamily="34" charset="0"/>
        </a:defRPr>
      </a:lvl6pPr>
      <a:lvl7pPr marL="914400" algn="l" rtl="0" eaLnBrk="1" fontAlgn="base" hangingPunct="1">
        <a:spcBef>
          <a:spcPct val="0"/>
        </a:spcBef>
        <a:spcAft>
          <a:spcPct val="0"/>
        </a:spcAft>
        <a:defRPr sz="3800">
          <a:solidFill>
            <a:schemeClr val="bg1"/>
          </a:solidFill>
          <a:latin typeface="Verdana" pitchFamily="34" charset="0"/>
        </a:defRPr>
      </a:lvl7pPr>
      <a:lvl8pPr marL="1371600" algn="l" rtl="0" eaLnBrk="1" fontAlgn="base" hangingPunct="1">
        <a:spcBef>
          <a:spcPct val="0"/>
        </a:spcBef>
        <a:spcAft>
          <a:spcPct val="0"/>
        </a:spcAft>
        <a:defRPr sz="3800">
          <a:solidFill>
            <a:schemeClr val="bg1"/>
          </a:solidFill>
          <a:latin typeface="Verdana" pitchFamily="34" charset="0"/>
        </a:defRPr>
      </a:lvl8pPr>
      <a:lvl9pPr marL="1828800" algn="l" rtl="0" eaLnBrk="1" fontAlgn="base" hangingPunct="1">
        <a:spcBef>
          <a:spcPct val="0"/>
        </a:spcBef>
        <a:spcAft>
          <a:spcPct val="0"/>
        </a:spcAft>
        <a:defRPr sz="38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chemeClr val="tx1"/>
          </a:solidFill>
          <a:latin typeface="+mn-lt"/>
        </a:defRPr>
      </a:lvl2pPr>
      <a:lvl3pPr marL="1143000" indent="-228600" algn="l" rtl="0" eaLnBrk="0" fontAlgn="base" hangingPunct="0">
        <a:spcBef>
          <a:spcPct val="20000"/>
        </a:spcBef>
        <a:spcAft>
          <a:spcPct val="0"/>
        </a:spcAft>
        <a:buBlip>
          <a:blip r:embed="rId14"/>
        </a:buBlip>
        <a:defRPr sz="2400">
          <a:solidFill>
            <a:schemeClr val="tx1"/>
          </a:solidFill>
          <a:latin typeface="+mn-lt"/>
        </a:defRPr>
      </a:lvl3pPr>
      <a:lvl4pPr marL="1600200" indent="-228600" algn="l" rtl="0" eaLnBrk="0" fontAlgn="base" hangingPunct="0">
        <a:spcBef>
          <a:spcPct val="20000"/>
        </a:spcBef>
        <a:spcAft>
          <a:spcPct val="0"/>
        </a:spcAft>
        <a:buBlip>
          <a:blip r:embed="rId14"/>
        </a:buBlip>
        <a:defRPr sz="2000">
          <a:solidFill>
            <a:schemeClr val="tx1"/>
          </a:solidFill>
          <a:latin typeface="+mn-lt"/>
        </a:defRPr>
      </a:lvl4pPr>
      <a:lvl5pPr marL="2057400" indent="-228600" algn="l" rtl="0" eaLnBrk="0" fontAlgn="base" hangingPunct="0">
        <a:spcBef>
          <a:spcPct val="20000"/>
        </a:spcBef>
        <a:spcAft>
          <a:spcPct val="0"/>
        </a:spcAft>
        <a:buBlip>
          <a:blip r:embed="rId14"/>
        </a:buBlip>
        <a:defRPr sz="2000">
          <a:solidFill>
            <a:schemeClr val="tx1"/>
          </a:solidFill>
          <a:latin typeface="+mn-lt"/>
        </a:defRPr>
      </a:lvl5pPr>
      <a:lvl6pPr marL="2514600" indent="-228600" algn="l" rtl="0" eaLnBrk="1" fontAlgn="base" hangingPunct="1">
        <a:spcBef>
          <a:spcPct val="20000"/>
        </a:spcBef>
        <a:spcAft>
          <a:spcPct val="0"/>
        </a:spcAft>
        <a:buBlip>
          <a:blip r:embed="rId14"/>
        </a:buBlip>
        <a:defRPr sz="2000">
          <a:solidFill>
            <a:schemeClr val="tx1"/>
          </a:solidFill>
          <a:latin typeface="+mn-lt"/>
        </a:defRPr>
      </a:lvl6pPr>
      <a:lvl7pPr marL="2971800" indent="-228600" algn="l" rtl="0" eaLnBrk="1" fontAlgn="base" hangingPunct="1">
        <a:spcBef>
          <a:spcPct val="20000"/>
        </a:spcBef>
        <a:spcAft>
          <a:spcPct val="0"/>
        </a:spcAft>
        <a:buBlip>
          <a:blip r:embed="rId14"/>
        </a:buBlip>
        <a:defRPr sz="2000">
          <a:solidFill>
            <a:schemeClr val="tx1"/>
          </a:solidFill>
          <a:latin typeface="+mn-lt"/>
        </a:defRPr>
      </a:lvl7pPr>
      <a:lvl8pPr marL="3429000" indent="-228600" algn="l" rtl="0" eaLnBrk="1" fontAlgn="base" hangingPunct="1">
        <a:spcBef>
          <a:spcPct val="20000"/>
        </a:spcBef>
        <a:spcAft>
          <a:spcPct val="0"/>
        </a:spcAft>
        <a:buBlip>
          <a:blip r:embed="rId14"/>
        </a:buBlip>
        <a:defRPr sz="2000">
          <a:solidFill>
            <a:schemeClr val="tx1"/>
          </a:solidFill>
          <a:latin typeface="+mn-lt"/>
        </a:defRPr>
      </a:lvl8pPr>
      <a:lvl9pPr marL="3886200" indent="-228600" algn="l" rtl="0" eaLnBrk="1" fontAlgn="base" hangingPunct="1">
        <a:spcBef>
          <a:spcPct val="20000"/>
        </a:spcBef>
        <a:spcAft>
          <a:spcPct val="0"/>
        </a:spcAft>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miskolcze@p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file:///C:\Users\jmiskolcze\OneDrive%20-%20Commonwealth%20of%20Pennsylvania\20210801_U_Drive\Supervisor%20Forms%20and%20Docs\Commonwealth,%20Bureau,%20&amp;%20Shop%20Procedures%20and%20Information\Recall%20Spreadheet%20Example.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tomlinson@pa.gov" TargetMode="External"/><Relationship Id="rId2" Type="http://schemas.openxmlformats.org/officeDocument/2006/relationships/hyperlink" Target="mailto:jafiore@pa.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file:///C:\Users\jmiskolcze\Downloads\20S30-20V331000_NHTSA_Safety_Issue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brpatrick@pa.gov"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mailto:ra-gsbvmclaimsdiv@p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ra-gsbvmtelematics@pa.gov" TargetMode="External"/><Relationship Id="rId2" Type="http://schemas.openxmlformats.org/officeDocument/2006/relationships/hyperlink" Target="mailto:brpatrick@p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dopaskowsk@p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ranhoward@p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B8FD66FD-8174-40D7-AF57-BF2DD938996E}"/>
              </a:ext>
            </a:extLst>
          </p:cNvPr>
          <p:cNvSpPr>
            <a:spLocks noGrp="1" noChangeArrowheads="1"/>
          </p:cNvSpPr>
          <p:nvPr>
            <p:ph type="ctrTitle"/>
          </p:nvPr>
        </p:nvSpPr>
        <p:spPr/>
        <p:txBody>
          <a:bodyPr/>
          <a:lstStyle/>
          <a:p>
            <a:pPr algn="ctr" eaLnBrk="1" hangingPunct="1"/>
            <a:r>
              <a:rPr lang="en-US" altLang="en-US" dirty="0">
                <a:solidFill>
                  <a:srgbClr val="262673"/>
                </a:solidFill>
              </a:rPr>
              <a:t>AUTOMOTIVE LIAISON MEETING</a:t>
            </a:r>
          </a:p>
        </p:txBody>
      </p:sp>
      <p:sp>
        <p:nvSpPr>
          <p:cNvPr id="5123" name="Subtitle 4">
            <a:extLst>
              <a:ext uri="{FF2B5EF4-FFF2-40B4-BE49-F238E27FC236}">
                <a16:creationId xmlns:a16="http://schemas.microsoft.com/office/drawing/2014/main" id="{E7530879-EADC-47B7-B0DE-74868172F359}"/>
              </a:ext>
            </a:extLst>
          </p:cNvPr>
          <p:cNvSpPr>
            <a:spLocks noGrp="1" noChangeArrowheads="1"/>
          </p:cNvSpPr>
          <p:nvPr>
            <p:ph type="subTitle" idx="1"/>
          </p:nvPr>
        </p:nvSpPr>
        <p:spPr/>
        <p:txBody>
          <a:bodyPr/>
          <a:lstStyle/>
          <a:p>
            <a:pPr eaLnBrk="1" hangingPunct="1"/>
            <a:r>
              <a:rPr lang="en-US" altLang="en-US" dirty="0"/>
              <a:t>September 28</a:t>
            </a:r>
            <a:r>
              <a:rPr lang="en-US" altLang="en-US" baseline="30000" dirty="0"/>
              <a:t>th</a:t>
            </a:r>
            <a:r>
              <a:rPr lang="en-US" altLang="en-US" dirty="0"/>
              <a:t>,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D84473D-1B07-E1B9-B099-E922881EC3BF}"/>
              </a:ext>
            </a:extLst>
          </p:cNvPr>
          <p:cNvSpPr>
            <a:spLocks noGrp="1" noChangeArrowheads="1"/>
          </p:cNvSpPr>
          <p:nvPr>
            <p:ph type="title"/>
          </p:nvPr>
        </p:nvSpPr>
        <p:spPr/>
        <p:txBody>
          <a:bodyPr/>
          <a:lstStyle/>
          <a:p>
            <a:r>
              <a:rPr lang="en-US" altLang="en-US" dirty="0"/>
              <a:t>GM UNITS</a:t>
            </a:r>
          </a:p>
        </p:txBody>
      </p:sp>
      <p:sp>
        <p:nvSpPr>
          <p:cNvPr id="6147" name="Content Placeholder 2">
            <a:extLst>
              <a:ext uri="{FF2B5EF4-FFF2-40B4-BE49-F238E27FC236}">
                <a16:creationId xmlns:a16="http://schemas.microsoft.com/office/drawing/2014/main" id="{0B017BE6-858C-406F-8406-752814CF5925}"/>
              </a:ext>
            </a:extLst>
          </p:cNvPr>
          <p:cNvSpPr>
            <a:spLocks noGrp="1" noChangeArrowheads="1"/>
          </p:cNvSpPr>
          <p:nvPr>
            <p:ph idx="1"/>
          </p:nvPr>
        </p:nvSpPr>
        <p:spPr/>
        <p:txBody>
          <a:bodyPr/>
          <a:lstStyle/>
          <a:p>
            <a:pPr marL="0" indent="0">
              <a:buNone/>
            </a:pPr>
            <a:r>
              <a:rPr lang="en-US" altLang="en-US" dirty="0"/>
              <a:t>General Motors new units come with a complementary free oil change and tire rotation. Please make sure your driver’s in GM units are aware of this. Also, we recommend them having their first oil change at around 5000 miles.</a:t>
            </a:r>
          </a:p>
        </p:txBody>
      </p:sp>
    </p:spTree>
    <p:extLst>
      <p:ext uri="{BB962C8B-B14F-4D97-AF65-F5344CB8AC3E}">
        <p14:creationId xmlns:p14="http://schemas.microsoft.com/office/powerpoint/2010/main" val="124253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66399B1-9660-84A4-F3BF-5442EF8D1588}"/>
              </a:ext>
            </a:extLst>
          </p:cNvPr>
          <p:cNvSpPr>
            <a:spLocks noGrp="1" noChangeArrowheads="1"/>
          </p:cNvSpPr>
          <p:nvPr>
            <p:ph type="title"/>
          </p:nvPr>
        </p:nvSpPr>
        <p:spPr/>
        <p:txBody>
          <a:bodyPr/>
          <a:lstStyle/>
          <a:p>
            <a:r>
              <a:rPr lang="en-US" altLang="en-US" dirty="0"/>
              <a:t>State inspection / Emission testing</a:t>
            </a:r>
          </a:p>
        </p:txBody>
      </p:sp>
      <p:sp>
        <p:nvSpPr>
          <p:cNvPr id="8195" name="Content Placeholder 2">
            <a:extLst>
              <a:ext uri="{FF2B5EF4-FFF2-40B4-BE49-F238E27FC236}">
                <a16:creationId xmlns:a16="http://schemas.microsoft.com/office/drawing/2014/main" id="{0631BB74-D6B8-8930-1D6B-E5A1FFB97C3D}"/>
              </a:ext>
            </a:extLst>
          </p:cNvPr>
          <p:cNvSpPr>
            <a:spLocks noGrp="1" noChangeArrowheads="1"/>
          </p:cNvSpPr>
          <p:nvPr>
            <p:ph idx="1"/>
          </p:nvPr>
        </p:nvSpPr>
        <p:spPr>
          <a:xfrm>
            <a:off x="1447800" y="1371600"/>
            <a:ext cx="9601200" cy="7391400"/>
          </a:xfrm>
        </p:spPr>
        <p:txBody>
          <a:bodyPr/>
          <a:lstStyle/>
          <a:p>
            <a:pPr>
              <a:defRPr/>
            </a:pPr>
            <a:r>
              <a:rPr lang="en-US" altLang="en-US" sz="2800" dirty="0"/>
              <a:t>State Inspection &amp; Emission Testing.</a:t>
            </a:r>
          </a:p>
          <a:p>
            <a:pPr>
              <a:defRPr/>
            </a:pPr>
            <a:r>
              <a:rPr lang="en-US" altLang="en-US" sz="2800" dirty="0"/>
              <a:t>These inspections can be completed up to 3 months before the windshield stickers expire. </a:t>
            </a:r>
          </a:p>
          <a:p>
            <a:pPr>
              <a:defRPr/>
            </a:pPr>
            <a:r>
              <a:rPr lang="en-US" altLang="en-US" sz="2800" dirty="0"/>
              <a:t>BVM recommends having this done at least one month prior to the expiration month, especially </a:t>
            </a:r>
          </a:p>
          <a:p>
            <a:pPr marL="0" indent="0">
              <a:buNone/>
              <a:defRPr/>
            </a:pPr>
            <a:r>
              <a:rPr lang="en-US" altLang="en-US" sz="2800" dirty="0"/>
              <a:t>   on our older and higher mileage leased units.</a:t>
            </a:r>
          </a:p>
          <a:p>
            <a:pPr>
              <a:defRPr/>
            </a:pPr>
            <a:r>
              <a:rPr lang="en-US" altLang="en-US" sz="2800" dirty="0"/>
              <a:t>This way if it’s determined that we don’t have </a:t>
            </a:r>
          </a:p>
          <a:p>
            <a:pPr marL="0" indent="0">
              <a:buNone/>
              <a:defRPr/>
            </a:pPr>
            <a:r>
              <a:rPr lang="en-US" altLang="en-US" sz="2800" dirty="0"/>
              <a:t>   the repairs completed, the unit can driven to    Harrisburg, without the expense of a tow vendor.</a:t>
            </a:r>
          </a:p>
        </p:txBody>
      </p:sp>
    </p:spTree>
    <p:extLst>
      <p:ext uri="{BB962C8B-B14F-4D97-AF65-F5344CB8AC3E}">
        <p14:creationId xmlns:p14="http://schemas.microsoft.com/office/powerpoint/2010/main" val="410613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a:extLst>
              <a:ext uri="{FF2B5EF4-FFF2-40B4-BE49-F238E27FC236}">
                <a16:creationId xmlns:a16="http://schemas.microsoft.com/office/drawing/2014/main" id="{79E374F4-5A63-0D3A-8ABD-C487FD5895ED}"/>
              </a:ext>
            </a:extLst>
          </p:cNvPr>
          <p:cNvSpPr>
            <a:spLocks noGrp="1" noChangeArrowheads="1"/>
          </p:cNvSpPr>
          <p:nvPr>
            <p:ph idx="1"/>
          </p:nvPr>
        </p:nvSpPr>
        <p:spPr/>
        <p:txBody>
          <a:bodyPr/>
          <a:lstStyle/>
          <a:p>
            <a:pPr marL="0" indent="0" algn="ctr">
              <a:lnSpc>
                <a:spcPct val="107000"/>
              </a:lnSpc>
              <a:spcBef>
                <a:spcPts val="0"/>
              </a:spcBef>
              <a:spcAft>
                <a:spcPts val="800"/>
              </a:spcAft>
              <a:buNone/>
              <a:defRPr/>
            </a:pPr>
            <a:r>
              <a:rPr lang="en-US" sz="2000" b="1" u="sng" dirty="0">
                <a:latin typeface="Calibri" panose="020F0502020204030204" pitchFamily="34" charset="0"/>
                <a:ea typeface="Calibri" panose="020F0502020204030204" pitchFamily="34" charset="0"/>
                <a:cs typeface="Times New Roman" panose="02020603050405020304" pitchFamily="18" charset="0"/>
              </a:rPr>
              <a:t>MANUFACTURER ROADSIDE ASSISTANCE  </a:t>
            </a:r>
          </a:p>
          <a:p>
            <a:pPr marL="0" indent="0" algn="ctr">
              <a:lnSpc>
                <a:spcPct val="107000"/>
              </a:lnSpc>
              <a:spcBef>
                <a:spcPts val="0"/>
              </a:spcBef>
              <a:spcAft>
                <a:spcPts val="800"/>
              </a:spcAft>
              <a:buNone/>
              <a:defRPr/>
            </a:pPr>
            <a:r>
              <a:rPr lang="en-US" sz="2000" b="1" dirty="0">
                <a:latin typeface="Calibri" panose="020F0502020204030204" pitchFamily="34" charset="0"/>
                <a:ea typeface="Calibri" panose="020F0502020204030204" pitchFamily="34" charset="0"/>
                <a:cs typeface="Times New Roman" panose="02020603050405020304" pitchFamily="18" charset="0"/>
              </a:rPr>
              <a:t>CHRYSLER</a:t>
            </a:r>
            <a:r>
              <a:rPr lang="en-US" sz="2000" dirty="0">
                <a:latin typeface="Calibri" panose="020F0502020204030204" pitchFamily="34" charset="0"/>
                <a:ea typeface="Calibri" panose="020F0502020204030204" pitchFamily="34" charset="0"/>
                <a:cs typeface="Times New Roman" panose="02020603050405020304" pitchFamily="18" charset="0"/>
              </a:rPr>
              <a:t> – 1-800-521-2779</a:t>
            </a:r>
          </a:p>
          <a:p>
            <a:pPr marL="0" indent="0" algn="ctr">
              <a:lnSpc>
                <a:spcPct val="107000"/>
              </a:lnSpc>
              <a:spcBef>
                <a:spcPts val="0"/>
              </a:spcBef>
              <a:spcAft>
                <a:spcPts val="800"/>
              </a:spcAft>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2013 – 2016  5 YRS/ 100,000 MILES</a:t>
            </a:r>
          </a:p>
          <a:p>
            <a:pPr marL="0" indent="0" algn="ctr">
              <a:lnSpc>
                <a:spcPct val="107000"/>
              </a:lnSpc>
              <a:spcBef>
                <a:spcPts val="0"/>
              </a:spcBef>
              <a:spcAft>
                <a:spcPts val="800"/>
              </a:spcAft>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2017 – PRESENT 5YRS / 60,000 MILES</a:t>
            </a:r>
          </a:p>
          <a:p>
            <a:pPr marL="0" indent="0" algn="ctr">
              <a:lnSpc>
                <a:spcPct val="107000"/>
              </a:lnSpc>
              <a:spcBef>
                <a:spcPts val="0"/>
              </a:spcBef>
              <a:spcAft>
                <a:spcPts val="800"/>
              </a:spcAft>
              <a:buNone/>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latin typeface="Calibri" panose="020F0502020204030204" pitchFamily="34" charset="0"/>
                <a:ea typeface="Calibri" panose="020F0502020204030204" pitchFamily="34" charset="0"/>
                <a:cs typeface="Times New Roman" panose="02020603050405020304" pitchFamily="18" charset="0"/>
              </a:rPr>
              <a:t>GENERAL MOTORS </a:t>
            </a:r>
            <a:r>
              <a:rPr lang="en-US" sz="2000" dirty="0">
                <a:latin typeface="Calibri" panose="020F0502020204030204" pitchFamily="34" charset="0"/>
                <a:ea typeface="Calibri" panose="020F0502020204030204" pitchFamily="34" charset="0"/>
                <a:cs typeface="Times New Roman" panose="02020603050405020304" pitchFamily="18" charset="0"/>
              </a:rPr>
              <a:t>– 800-243-8872</a:t>
            </a:r>
          </a:p>
          <a:p>
            <a:pPr marL="0" indent="0" algn="ctr">
              <a:lnSpc>
                <a:spcPct val="107000"/>
              </a:lnSpc>
              <a:spcBef>
                <a:spcPts val="0"/>
              </a:spcBef>
              <a:spcAft>
                <a:spcPts val="800"/>
              </a:spcAft>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6YRS. / 70,000 MILES </a:t>
            </a:r>
          </a:p>
          <a:p>
            <a:pPr marL="0" indent="0" algn="ctr">
              <a:lnSpc>
                <a:spcPct val="107000"/>
              </a:lnSpc>
              <a:spcBef>
                <a:spcPts val="0"/>
              </a:spcBef>
              <a:spcAft>
                <a:spcPts val="800"/>
              </a:spcAft>
              <a:buNone/>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defRPr/>
            </a:pPr>
            <a:r>
              <a:rPr lang="en-US" sz="2000" b="1" dirty="0">
                <a:latin typeface="Calibri" panose="020F0502020204030204" pitchFamily="34" charset="0"/>
                <a:ea typeface="Calibri" panose="020F0502020204030204" pitchFamily="34" charset="0"/>
                <a:cs typeface="Times New Roman" panose="02020603050405020304" pitchFamily="18" charset="0"/>
              </a:rPr>
              <a:t>FORD</a:t>
            </a:r>
            <a:r>
              <a:rPr lang="en-US" sz="2000" dirty="0">
                <a:latin typeface="Calibri" panose="020F0502020204030204" pitchFamily="34" charset="0"/>
                <a:ea typeface="Calibri" panose="020F0502020204030204" pitchFamily="34" charset="0"/>
                <a:cs typeface="Times New Roman" panose="02020603050405020304" pitchFamily="18" charset="0"/>
              </a:rPr>
              <a:t> – 800-241-3673</a:t>
            </a:r>
          </a:p>
          <a:p>
            <a:pPr marL="0" indent="0" algn="ctr">
              <a:lnSpc>
                <a:spcPct val="107000"/>
              </a:lnSpc>
              <a:spcBef>
                <a:spcPts val="0"/>
              </a:spcBef>
              <a:spcAft>
                <a:spcPts val="800"/>
              </a:spcAft>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5YRS. / 60,000 </a:t>
            </a:r>
          </a:p>
          <a:p>
            <a:pPr>
              <a:defRPr/>
            </a:pPr>
            <a:endParaRPr lang="en-US" altLang="en-US" dirty="0"/>
          </a:p>
        </p:txBody>
      </p:sp>
      <p:sp>
        <p:nvSpPr>
          <p:cNvPr id="8195" name="Title 1">
            <a:extLst>
              <a:ext uri="{FF2B5EF4-FFF2-40B4-BE49-F238E27FC236}">
                <a16:creationId xmlns:a16="http://schemas.microsoft.com/office/drawing/2014/main" id="{03D93B21-8790-6DEC-72E6-D2DFBADC4CE2}"/>
              </a:ext>
            </a:extLst>
          </p:cNvPr>
          <p:cNvSpPr>
            <a:spLocks noGrp="1" noChangeArrowheads="1"/>
          </p:cNvSpPr>
          <p:nvPr>
            <p:ph type="title"/>
          </p:nvPr>
        </p:nvSpPr>
        <p:spPr>
          <a:xfrm>
            <a:off x="1962150" y="304800"/>
            <a:ext cx="8229600" cy="609600"/>
          </a:xfrm>
        </p:spPr>
        <p:txBody>
          <a:bodyPr/>
          <a:lstStyle/>
          <a:p>
            <a:pPr algn="ctr"/>
            <a:r>
              <a:rPr lang="en-US" altLang="en-US" sz="3200" dirty="0"/>
              <a:t>MANUFACTURER RSA PROGRAMS	</a:t>
            </a:r>
          </a:p>
        </p:txBody>
      </p:sp>
    </p:spTree>
    <p:extLst>
      <p:ext uri="{BB962C8B-B14F-4D97-AF65-F5344CB8AC3E}">
        <p14:creationId xmlns:p14="http://schemas.microsoft.com/office/powerpoint/2010/main" val="260634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E697191-B251-D305-BA11-9ED5362EF6B8}"/>
              </a:ext>
            </a:extLst>
          </p:cNvPr>
          <p:cNvSpPr>
            <a:spLocks noGrp="1" noChangeArrowheads="1"/>
          </p:cNvSpPr>
          <p:nvPr>
            <p:ph type="title"/>
          </p:nvPr>
        </p:nvSpPr>
        <p:spPr>
          <a:xfrm>
            <a:off x="1973263" y="122238"/>
            <a:ext cx="8229600" cy="609600"/>
          </a:xfrm>
        </p:spPr>
        <p:txBody>
          <a:bodyPr/>
          <a:lstStyle/>
          <a:p>
            <a:pPr algn="ctr"/>
            <a:r>
              <a:rPr lang="en-US" altLang="en-US" sz="3200" dirty="0"/>
              <a:t>MANUFACTURER RSA PROGRAMS</a:t>
            </a:r>
          </a:p>
        </p:txBody>
      </p:sp>
      <p:sp>
        <p:nvSpPr>
          <p:cNvPr id="9219" name="Content Placeholder 1">
            <a:extLst>
              <a:ext uri="{FF2B5EF4-FFF2-40B4-BE49-F238E27FC236}">
                <a16:creationId xmlns:a16="http://schemas.microsoft.com/office/drawing/2014/main" id="{A2C6FAD6-A47E-9A9D-2ECC-734C791DC016}"/>
              </a:ext>
            </a:extLst>
          </p:cNvPr>
          <p:cNvSpPr>
            <a:spLocks noGrp="1" noChangeArrowheads="1"/>
          </p:cNvSpPr>
          <p:nvPr>
            <p:ph idx="1"/>
          </p:nvPr>
        </p:nvSpPr>
        <p:spPr/>
        <p:txBody>
          <a:bodyPr/>
          <a:lstStyle/>
          <a:p>
            <a:pPr marL="0" indent="0" algn="ctr">
              <a:lnSpc>
                <a:spcPct val="107000"/>
              </a:lnSpc>
              <a:spcBef>
                <a:spcPct val="0"/>
              </a:spcBef>
              <a:spcAft>
                <a:spcPts val="800"/>
              </a:spcAft>
              <a:buNone/>
            </a:pPr>
            <a:r>
              <a:rPr lang="en-US" altLang="en-US" sz="1800" b="1" dirty="0">
                <a:latin typeface="Calibri" panose="020F0502020204030204" pitchFamily="34" charset="0"/>
                <a:ea typeface="Calibri" panose="020F0502020204030204" pitchFamily="34" charset="0"/>
                <a:cs typeface="Times New Roman" panose="02020603050405020304" pitchFamily="18" charset="0"/>
              </a:rPr>
              <a:t>TOYOTA</a:t>
            </a:r>
            <a:r>
              <a:rPr lang="en-US" altLang="en-US" sz="1800" dirty="0">
                <a:latin typeface="Calibri" panose="020F0502020204030204" pitchFamily="34" charset="0"/>
                <a:ea typeface="Calibri" panose="020F0502020204030204" pitchFamily="34" charset="0"/>
                <a:cs typeface="Times New Roman" panose="02020603050405020304" pitchFamily="18" charset="0"/>
              </a:rPr>
              <a:t> – 800-444-4195</a:t>
            </a:r>
          </a:p>
          <a:p>
            <a:pPr marL="0" indent="0" algn="ctr">
              <a:lnSpc>
                <a:spcPct val="107000"/>
              </a:lnSpc>
              <a:spcBef>
                <a:spcPct val="0"/>
              </a:spcBef>
              <a:spcAft>
                <a:spcPts val="800"/>
              </a:spcAft>
              <a:buNone/>
            </a:pPr>
            <a:r>
              <a:rPr lang="en-US" altLang="en-US" sz="1800" dirty="0">
                <a:latin typeface="Calibri" panose="020F0502020204030204" pitchFamily="34" charset="0"/>
                <a:ea typeface="Calibri" panose="020F0502020204030204" pitchFamily="34" charset="0"/>
                <a:cs typeface="Times New Roman" panose="02020603050405020304" pitchFamily="18" charset="0"/>
              </a:rPr>
              <a:t>2YRS. / 25,000 MILES</a:t>
            </a:r>
          </a:p>
          <a:p>
            <a:pPr marL="0" indent="0" algn="ctr">
              <a:lnSpc>
                <a:spcPct val="107000"/>
              </a:lnSpc>
              <a:spcBef>
                <a:spcPct val="0"/>
              </a:spcBef>
              <a:spcAft>
                <a:spcPts val="800"/>
              </a:spcAft>
              <a:buNone/>
            </a:pPr>
            <a:endParaRPr lang="en-US" alt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ct val="0"/>
              </a:spcBef>
              <a:spcAft>
                <a:spcPts val="800"/>
              </a:spcAft>
              <a:buNone/>
            </a:pPr>
            <a:r>
              <a:rPr lang="en-US" altLang="en-US" sz="1800" b="1" dirty="0">
                <a:latin typeface="Calibri" panose="020F0502020204030204" pitchFamily="34" charset="0"/>
                <a:ea typeface="Calibri" panose="020F0502020204030204" pitchFamily="34" charset="0"/>
                <a:cs typeface="Times New Roman" panose="02020603050405020304" pitchFamily="18" charset="0"/>
              </a:rPr>
              <a:t>NISSAN</a:t>
            </a:r>
            <a:r>
              <a:rPr lang="en-US" altLang="en-US" sz="1800" dirty="0">
                <a:latin typeface="Calibri" panose="020F0502020204030204" pitchFamily="34" charset="0"/>
                <a:ea typeface="Calibri" panose="020F0502020204030204" pitchFamily="34" charset="0"/>
                <a:cs typeface="Times New Roman" panose="02020603050405020304" pitchFamily="18" charset="0"/>
              </a:rPr>
              <a:t> – 877-647-6281</a:t>
            </a:r>
          </a:p>
          <a:p>
            <a:pPr marL="0" indent="0" algn="ctr">
              <a:lnSpc>
                <a:spcPct val="107000"/>
              </a:lnSpc>
              <a:spcBef>
                <a:spcPct val="0"/>
              </a:spcBef>
              <a:spcAft>
                <a:spcPts val="800"/>
              </a:spcAft>
              <a:buNone/>
            </a:pPr>
            <a:r>
              <a:rPr lang="en-US" altLang="en-US" sz="1800" dirty="0">
                <a:latin typeface="Calibri" panose="020F0502020204030204" pitchFamily="34" charset="0"/>
                <a:ea typeface="Calibri" panose="020F0502020204030204" pitchFamily="34" charset="0"/>
                <a:cs typeface="Times New Roman" panose="02020603050405020304" pitchFamily="18" charset="0"/>
              </a:rPr>
              <a:t>5YRS / 60,000 MILES</a:t>
            </a:r>
          </a:p>
          <a:p>
            <a:pPr marL="0" indent="0" algn="ctr">
              <a:lnSpc>
                <a:spcPct val="107000"/>
              </a:lnSpc>
              <a:spcBef>
                <a:spcPct val="0"/>
              </a:spcBef>
              <a:spcAft>
                <a:spcPts val="800"/>
              </a:spcAft>
              <a:buNone/>
            </a:pP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ct val="0"/>
              </a:spcBef>
              <a:spcAft>
                <a:spcPts val="800"/>
              </a:spcAft>
              <a:buNone/>
            </a:pPr>
            <a:r>
              <a:rPr lang="en-US" altLang="en-US" sz="1800" dirty="0">
                <a:latin typeface="Calibri" panose="020F0502020204030204" pitchFamily="34" charset="0"/>
                <a:ea typeface="Calibri" panose="020F0502020204030204" pitchFamily="34" charset="0"/>
                <a:cs typeface="Times New Roman" panose="02020603050405020304" pitchFamily="18" charset="0"/>
              </a:rPr>
              <a:t> </a:t>
            </a:r>
            <a:r>
              <a:rPr lang="en-US" altLang="en-US" sz="1800" b="1" dirty="0">
                <a:latin typeface="Calibri" panose="020F0502020204030204" pitchFamily="34" charset="0"/>
                <a:ea typeface="Calibri" panose="020F0502020204030204" pitchFamily="34" charset="0"/>
                <a:cs typeface="Times New Roman" panose="02020603050405020304" pitchFamily="18" charset="0"/>
              </a:rPr>
              <a:t>HONDA</a:t>
            </a:r>
            <a:r>
              <a:rPr lang="en-US" altLang="en-US" sz="1800" dirty="0">
                <a:latin typeface="Calibri" panose="020F0502020204030204" pitchFamily="34" charset="0"/>
                <a:ea typeface="Calibri" panose="020F0502020204030204" pitchFamily="34" charset="0"/>
                <a:cs typeface="Times New Roman" panose="02020603050405020304" pitchFamily="18" charset="0"/>
              </a:rPr>
              <a:t> – 866-864-5211</a:t>
            </a:r>
          </a:p>
          <a:p>
            <a:pPr marL="0" indent="0" algn="ctr">
              <a:lnSpc>
                <a:spcPct val="107000"/>
              </a:lnSpc>
              <a:spcBef>
                <a:spcPct val="0"/>
              </a:spcBef>
              <a:spcAft>
                <a:spcPts val="800"/>
              </a:spcAft>
              <a:buNone/>
            </a:pPr>
            <a:r>
              <a:rPr lang="en-US" altLang="en-US" sz="1800" dirty="0">
                <a:latin typeface="Calibri" panose="020F0502020204030204" pitchFamily="34" charset="0"/>
                <a:ea typeface="Calibri" panose="020F0502020204030204" pitchFamily="34" charset="0"/>
                <a:cs typeface="Times New Roman" panose="02020603050405020304" pitchFamily="18" charset="0"/>
              </a:rPr>
              <a:t>3YRS / 36,000 MILES</a:t>
            </a:r>
          </a:p>
          <a:p>
            <a:pPr marL="0" indent="0" algn="ctr">
              <a:lnSpc>
                <a:spcPct val="107000"/>
              </a:lnSpc>
              <a:spcBef>
                <a:spcPct val="0"/>
              </a:spcBef>
              <a:spcAft>
                <a:spcPts val="800"/>
              </a:spcAft>
              <a:buNone/>
            </a:pPr>
            <a:endParaRPr lang="en-US" alt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ct val="0"/>
              </a:spcBef>
              <a:spcAft>
                <a:spcPts val="800"/>
              </a:spcAft>
              <a:buNone/>
            </a:pPr>
            <a:r>
              <a:rPr lang="en-US" altLang="en-US" sz="1800" dirty="0">
                <a:latin typeface="Calibri" panose="020F0502020204030204" pitchFamily="34" charset="0"/>
                <a:ea typeface="Calibri" panose="020F0502020204030204" pitchFamily="34" charset="0"/>
                <a:cs typeface="Times New Roman" panose="02020603050405020304" pitchFamily="18" charset="0"/>
              </a:rPr>
              <a:t> </a:t>
            </a:r>
            <a:endParaRPr lang="en-US" alt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3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B21F32E-5D5E-A349-493D-1D8C1991EFB5}"/>
              </a:ext>
            </a:extLst>
          </p:cNvPr>
          <p:cNvSpPr>
            <a:spLocks noGrp="1" noChangeArrowheads="1"/>
          </p:cNvSpPr>
          <p:nvPr>
            <p:ph type="title"/>
          </p:nvPr>
        </p:nvSpPr>
        <p:spPr/>
        <p:txBody>
          <a:bodyPr/>
          <a:lstStyle/>
          <a:p>
            <a:r>
              <a:rPr lang="en-US" altLang="en-US" dirty="0"/>
              <a:t>Questions?</a:t>
            </a:r>
          </a:p>
        </p:txBody>
      </p:sp>
      <p:sp>
        <p:nvSpPr>
          <p:cNvPr id="10243" name="Content Placeholder 2">
            <a:extLst>
              <a:ext uri="{FF2B5EF4-FFF2-40B4-BE49-F238E27FC236}">
                <a16:creationId xmlns:a16="http://schemas.microsoft.com/office/drawing/2014/main" id="{292D1421-6790-45D1-5668-82C67E42F74C}"/>
              </a:ext>
            </a:extLst>
          </p:cNvPr>
          <p:cNvSpPr>
            <a:spLocks noGrp="1" noChangeArrowheads="1"/>
          </p:cNvSpPr>
          <p:nvPr>
            <p:ph idx="1"/>
          </p:nvPr>
        </p:nvSpPr>
        <p:spPr/>
        <p:txBody>
          <a:bodyPr/>
          <a:lstStyle/>
          <a:p>
            <a:r>
              <a:rPr lang="en-US" altLang="en-US" sz="5400" dirty="0"/>
              <a:t>Any Questions?</a:t>
            </a:r>
          </a:p>
        </p:txBody>
      </p:sp>
    </p:spTree>
    <p:extLst>
      <p:ext uri="{BB962C8B-B14F-4D97-AF65-F5344CB8AC3E}">
        <p14:creationId xmlns:p14="http://schemas.microsoft.com/office/powerpoint/2010/main" val="950444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lgn="ctr">
              <a:buNone/>
            </a:pPr>
            <a:endParaRPr lang="en-US" dirty="0"/>
          </a:p>
          <a:p>
            <a:pPr marL="0" indent="0" algn="ctr">
              <a:buNone/>
            </a:pPr>
            <a:r>
              <a:rPr lang="en-US" dirty="0"/>
              <a:t>Justin Miskolcze – Shop Supervisor</a:t>
            </a:r>
          </a:p>
          <a:p>
            <a:pPr marL="0" indent="0" algn="ctr">
              <a:buNone/>
            </a:pPr>
            <a:r>
              <a:rPr lang="en-US" dirty="0"/>
              <a:t>717-724-6996</a:t>
            </a:r>
          </a:p>
          <a:p>
            <a:pPr marL="0" indent="0" algn="ctr">
              <a:buNone/>
            </a:pPr>
            <a:r>
              <a:rPr lang="en-US" dirty="0">
                <a:hlinkClick r:id="rId3"/>
              </a:rPr>
              <a:t>jmiskolcze@pa.gov</a:t>
            </a:r>
            <a:r>
              <a:rPr lang="en-US" dirty="0"/>
              <a:t> </a:t>
            </a:r>
          </a:p>
          <a:p>
            <a:pPr marL="0" indent="0" algn="ctr">
              <a:buNone/>
            </a:pPr>
            <a:endParaRPr lang="en-US" dirty="0"/>
          </a:p>
        </p:txBody>
      </p:sp>
      <p:sp>
        <p:nvSpPr>
          <p:cNvPr id="4" name="TextBox 3">
            <a:extLst>
              <a:ext uri="{FF2B5EF4-FFF2-40B4-BE49-F238E27FC236}">
                <a16:creationId xmlns:a16="http://schemas.microsoft.com/office/drawing/2014/main" id="{9EDF014C-3E34-46CE-9F78-187349B4B11E}"/>
              </a:ext>
            </a:extLst>
          </p:cNvPr>
          <p:cNvSpPr txBox="1"/>
          <p:nvPr/>
        </p:nvSpPr>
        <p:spPr>
          <a:xfrm>
            <a:off x="2057400" y="304800"/>
            <a:ext cx="7924800" cy="523220"/>
          </a:xfrm>
          <a:prstGeom prst="rect">
            <a:avLst/>
          </a:prstGeom>
          <a:noFill/>
        </p:spPr>
        <p:txBody>
          <a:bodyPr wrap="square" rtlCol="0">
            <a:spAutoFit/>
          </a:bodyPr>
          <a:lstStyle/>
          <a:p>
            <a:pPr fontAlgn="base">
              <a:spcBef>
                <a:spcPct val="0"/>
              </a:spcBef>
              <a:spcAft>
                <a:spcPct val="0"/>
              </a:spcAft>
            </a:pPr>
            <a:r>
              <a:rPr lang="en-US" sz="2800" b="1" dirty="0">
                <a:solidFill>
                  <a:srgbClr val="FFFFFF"/>
                </a:solidFill>
                <a:latin typeface="Arial" charset="0"/>
              </a:rPr>
              <a:t>BVM VEHICLE MAINTENANCE GARAGE</a:t>
            </a:r>
          </a:p>
        </p:txBody>
      </p:sp>
    </p:spTree>
    <p:extLst>
      <p:ext uri="{BB962C8B-B14F-4D97-AF65-F5344CB8AC3E}">
        <p14:creationId xmlns:p14="http://schemas.microsoft.com/office/powerpoint/2010/main" val="281552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B8FD66FD-8174-40D7-AF57-BF2DD938996E}"/>
              </a:ext>
            </a:extLst>
          </p:cNvPr>
          <p:cNvSpPr>
            <a:spLocks noGrp="1" noChangeArrowheads="1"/>
          </p:cNvSpPr>
          <p:nvPr>
            <p:ph type="ctrTitle"/>
          </p:nvPr>
        </p:nvSpPr>
        <p:spPr/>
        <p:txBody>
          <a:bodyPr/>
          <a:lstStyle/>
          <a:p>
            <a:pPr algn="ctr" eaLnBrk="1" hangingPunct="1"/>
            <a:r>
              <a:rPr lang="en-US" altLang="en-US" dirty="0">
                <a:solidFill>
                  <a:srgbClr val="262673"/>
                </a:solidFill>
              </a:rPr>
              <a:t>AUTOMOTIVE RECALLS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654AD-87A7-0FD5-2C86-867CCBEE04D9}"/>
              </a:ext>
            </a:extLst>
          </p:cNvPr>
          <p:cNvSpPr>
            <a:spLocks noGrp="1"/>
          </p:cNvSpPr>
          <p:nvPr>
            <p:ph type="title"/>
          </p:nvPr>
        </p:nvSpPr>
        <p:spPr/>
        <p:txBody>
          <a:bodyPr/>
          <a:lstStyle/>
          <a:p>
            <a:r>
              <a:rPr lang="en-US" dirty="0"/>
              <a:t>NEW PROCESS IMPLEMENTED</a:t>
            </a:r>
          </a:p>
        </p:txBody>
      </p:sp>
      <p:sp>
        <p:nvSpPr>
          <p:cNvPr id="3" name="Content Placeholder 2">
            <a:extLst>
              <a:ext uri="{FF2B5EF4-FFF2-40B4-BE49-F238E27FC236}">
                <a16:creationId xmlns:a16="http://schemas.microsoft.com/office/drawing/2014/main" id="{49572869-94C2-CBAB-5FC6-1EB31A8C8EB1}"/>
              </a:ext>
            </a:extLst>
          </p:cNvPr>
          <p:cNvSpPr>
            <a:spLocks noGrp="1"/>
          </p:cNvSpPr>
          <p:nvPr>
            <p:ph idx="1"/>
          </p:nvPr>
        </p:nvSpPr>
        <p:spPr/>
        <p:txBody>
          <a:bodyPr/>
          <a:lstStyle/>
          <a:p>
            <a:r>
              <a:rPr lang="en-US" dirty="0"/>
              <a:t>Updated Streamlined Process</a:t>
            </a:r>
          </a:p>
          <a:p>
            <a:r>
              <a:rPr lang="en-US" dirty="0"/>
              <a:t>Eliminates necessity for physical mail notifications</a:t>
            </a:r>
          </a:p>
          <a:p>
            <a:pPr marL="0" indent="0">
              <a:buNone/>
            </a:pPr>
            <a:endParaRPr lang="en-US" dirty="0"/>
          </a:p>
        </p:txBody>
      </p:sp>
    </p:spTree>
    <p:extLst>
      <p:ext uri="{BB962C8B-B14F-4D97-AF65-F5344CB8AC3E}">
        <p14:creationId xmlns:p14="http://schemas.microsoft.com/office/powerpoint/2010/main" val="622556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3AA34-0769-6421-EF76-5B299237F0BC}"/>
              </a:ext>
            </a:extLst>
          </p:cNvPr>
          <p:cNvSpPr>
            <a:spLocks noGrp="1"/>
          </p:cNvSpPr>
          <p:nvPr>
            <p:ph type="title"/>
          </p:nvPr>
        </p:nvSpPr>
        <p:spPr/>
        <p:txBody>
          <a:bodyPr/>
          <a:lstStyle/>
          <a:p>
            <a:r>
              <a:rPr lang="en-US" dirty="0"/>
              <a:t>WHAT YOU SHOULD RECEIVE</a:t>
            </a:r>
          </a:p>
        </p:txBody>
      </p:sp>
      <p:sp>
        <p:nvSpPr>
          <p:cNvPr id="3" name="Content Placeholder 2">
            <a:extLst>
              <a:ext uri="{FF2B5EF4-FFF2-40B4-BE49-F238E27FC236}">
                <a16:creationId xmlns:a16="http://schemas.microsoft.com/office/drawing/2014/main" id="{2D8D6DF1-5448-61BA-9574-9505B99DB9B4}"/>
              </a:ext>
            </a:extLst>
          </p:cNvPr>
          <p:cNvSpPr>
            <a:spLocks noGrp="1"/>
          </p:cNvSpPr>
          <p:nvPr>
            <p:ph idx="1"/>
          </p:nvPr>
        </p:nvSpPr>
        <p:spPr/>
        <p:txBody>
          <a:bodyPr/>
          <a:lstStyle/>
          <a:p>
            <a:r>
              <a:rPr lang="en-US" dirty="0"/>
              <a:t>EXCEL Spreadsheet(s) consisting of all of your agency's active vehicles per manufacturer (leased and owned) and the related active recall campaign number associated with each specific VIN</a:t>
            </a:r>
          </a:p>
          <a:p>
            <a:r>
              <a:rPr lang="en-US" dirty="0"/>
              <a:t>Each VIN may have multiple open active recalls</a:t>
            </a:r>
          </a:p>
          <a:p>
            <a:r>
              <a:rPr lang="en-US" dirty="0"/>
              <a:t>All available associated customer notice documents</a:t>
            </a:r>
          </a:p>
          <a:p>
            <a:endParaRPr lang="en-US" dirty="0"/>
          </a:p>
          <a:p>
            <a:endParaRPr lang="en-US" dirty="0"/>
          </a:p>
        </p:txBody>
      </p:sp>
    </p:spTree>
    <p:extLst>
      <p:ext uri="{BB962C8B-B14F-4D97-AF65-F5344CB8AC3E}">
        <p14:creationId xmlns:p14="http://schemas.microsoft.com/office/powerpoint/2010/main" val="3971900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1E9D5-94A4-056B-2595-E5EA57977DD6}"/>
              </a:ext>
            </a:extLst>
          </p:cNvPr>
          <p:cNvSpPr>
            <a:spLocks noGrp="1"/>
          </p:cNvSpPr>
          <p:nvPr>
            <p:ph type="title"/>
          </p:nvPr>
        </p:nvSpPr>
        <p:spPr/>
        <p:txBody>
          <a:bodyPr/>
          <a:lstStyle/>
          <a:p>
            <a:r>
              <a:rPr lang="en-US" dirty="0"/>
              <a:t>EXAMPLE SPREADSHEET</a:t>
            </a:r>
          </a:p>
        </p:txBody>
      </p:sp>
      <p:graphicFrame>
        <p:nvGraphicFramePr>
          <p:cNvPr id="4" name="Content Placeholder 3">
            <a:extLst>
              <a:ext uri="{FF2B5EF4-FFF2-40B4-BE49-F238E27FC236}">
                <a16:creationId xmlns:a16="http://schemas.microsoft.com/office/drawing/2014/main" id="{E6F53C93-F542-52FC-765E-081543C0A366}"/>
              </a:ext>
            </a:extLst>
          </p:cNvPr>
          <p:cNvGraphicFramePr>
            <a:graphicFrameLocks noGrp="1" noChangeAspect="1"/>
          </p:cNvGraphicFramePr>
          <p:nvPr>
            <p:ph idx="1"/>
          </p:nvPr>
        </p:nvGraphicFramePr>
        <p:xfrm>
          <a:off x="609600" y="1627188"/>
          <a:ext cx="10972800" cy="4470400"/>
        </p:xfrm>
        <a:graphic>
          <a:graphicData uri="http://schemas.openxmlformats.org/presentationml/2006/ole">
            <mc:AlternateContent xmlns:mc="http://schemas.openxmlformats.org/markup-compatibility/2006">
              <mc:Choice xmlns:v="urn:schemas-microsoft-com:vml" Requires="v">
                <p:oleObj name="Worksheet" r:id="rId2" imgW="13582744" imgH="5534198" progId="Excel.Sheet.12">
                  <p:link updateAutomatic="1"/>
                </p:oleObj>
              </mc:Choice>
              <mc:Fallback>
                <p:oleObj name="Worksheet" r:id="rId2" imgW="13582744" imgH="5534198" progId="Excel.Sheet.12">
                  <p:link updateAutomatic="1"/>
                  <p:pic>
                    <p:nvPicPr>
                      <p:cNvPr id="4" name="Content Placeholder 3">
                        <a:extLst>
                          <a:ext uri="{FF2B5EF4-FFF2-40B4-BE49-F238E27FC236}">
                            <a16:creationId xmlns:a16="http://schemas.microsoft.com/office/drawing/2014/main" id="{E6F53C93-F542-52FC-765E-081543C0A366}"/>
                          </a:ext>
                        </a:extLst>
                      </p:cNvPr>
                      <p:cNvPicPr/>
                      <p:nvPr/>
                    </p:nvPicPr>
                    <p:blipFill>
                      <a:blip r:embed="rId3"/>
                      <a:stretch>
                        <a:fillRect/>
                      </a:stretch>
                    </p:blipFill>
                    <p:spPr>
                      <a:xfrm>
                        <a:off x="609600" y="1627188"/>
                        <a:ext cx="10972800" cy="4470400"/>
                      </a:xfrm>
                      <a:prstGeom prst="rect">
                        <a:avLst/>
                      </a:prstGeom>
                    </p:spPr>
                  </p:pic>
                </p:oleObj>
              </mc:Fallback>
            </mc:AlternateContent>
          </a:graphicData>
        </a:graphic>
      </p:graphicFrame>
    </p:spTree>
    <p:extLst>
      <p:ext uri="{BB962C8B-B14F-4D97-AF65-F5344CB8AC3E}">
        <p14:creationId xmlns:p14="http://schemas.microsoft.com/office/powerpoint/2010/main" val="370510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AE82-E172-409B-8C8A-20E59BB513E0}"/>
              </a:ext>
            </a:extLst>
          </p:cNvPr>
          <p:cNvSpPr>
            <a:spLocks noGrp="1"/>
          </p:cNvSpPr>
          <p:nvPr>
            <p:ph type="title"/>
          </p:nvPr>
        </p:nvSpPr>
        <p:spPr>
          <a:xfrm>
            <a:off x="406400" y="248478"/>
            <a:ext cx="10972800" cy="513522"/>
          </a:xfrm>
        </p:spPr>
        <p:txBody>
          <a:bodyPr/>
          <a:lstStyle/>
          <a:p>
            <a:r>
              <a:rPr lang="en-US" sz="3200" dirty="0"/>
              <a:t> Bureau of Vehicle Management</a:t>
            </a:r>
          </a:p>
        </p:txBody>
      </p:sp>
      <p:sp>
        <p:nvSpPr>
          <p:cNvPr id="3" name="Content Placeholder 2">
            <a:extLst>
              <a:ext uri="{FF2B5EF4-FFF2-40B4-BE49-F238E27FC236}">
                <a16:creationId xmlns:a16="http://schemas.microsoft.com/office/drawing/2014/main" id="{0C09ECA5-C080-4097-A6D9-C72845214F2E}"/>
              </a:ext>
            </a:extLst>
          </p:cNvPr>
          <p:cNvSpPr>
            <a:spLocks noGrp="1"/>
          </p:cNvSpPr>
          <p:nvPr>
            <p:ph idx="1"/>
          </p:nvPr>
        </p:nvSpPr>
        <p:spPr/>
        <p:txBody>
          <a:bodyPr/>
          <a:lstStyle/>
          <a:p>
            <a:pPr marL="0" indent="0" algn="ctr">
              <a:buNone/>
            </a:pPr>
            <a:endParaRPr lang="en-US" altLang="en-US" dirty="0">
              <a:solidFill>
                <a:srgbClr val="262673"/>
              </a:solidFill>
            </a:endParaRPr>
          </a:p>
          <a:p>
            <a:r>
              <a:rPr lang="en-US" altLang="en-US" b="1" dirty="0">
                <a:solidFill>
                  <a:srgbClr val="262673"/>
                </a:solidFill>
              </a:rPr>
              <a:t>Jim Fiore </a:t>
            </a:r>
            <a:r>
              <a:rPr lang="en-US" altLang="en-US" dirty="0">
                <a:solidFill>
                  <a:srgbClr val="262673"/>
                </a:solidFill>
              </a:rPr>
              <a:t>-</a:t>
            </a:r>
            <a:r>
              <a:rPr lang="en-US" altLang="en-US" b="1" dirty="0">
                <a:solidFill>
                  <a:srgbClr val="262673"/>
                </a:solidFill>
              </a:rPr>
              <a:t> </a:t>
            </a:r>
            <a:r>
              <a:rPr lang="en-US" altLang="en-US" dirty="0">
                <a:solidFill>
                  <a:srgbClr val="262673"/>
                </a:solidFill>
              </a:rPr>
              <a:t>Director</a:t>
            </a:r>
            <a:endParaRPr lang="en-US" altLang="en-US" dirty="0"/>
          </a:p>
          <a:p>
            <a:pPr marL="0" indent="0">
              <a:buNone/>
            </a:pPr>
            <a:r>
              <a:rPr lang="en-US" altLang="en-US" sz="2000" dirty="0">
                <a:latin typeface="+mj-lt"/>
              </a:rPr>
              <a:t>    Email: </a:t>
            </a:r>
            <a:r>
              <a:rPr lang="en-US" sz="2000" u="sng" dirty="0">
                <a:solidFill>
                  <a:srgbClr val="0563C1"/>
                </a:solidFill>
                <a:effectLst/>
                <a:latin typeface="+mj-lt"/>
                <a:ea typeface="Calibri" panose="020F0502020204030204" pitchFamily="34" charset="0"/>
                <a:cs typeface="Times New Roman" panose="02020603050405020304" pitchFamily="18" charset="0"/>
                <a:hlinkClick r:id="rId2"/>
              </a:rPr>
              <a:t>jafiore@pa.gov</a:t>
            </a:r>
            <a:endParaRPr lang="en-US" sz="2000" u="sng" dirty="0">
              <a:solidFill>
                <a:srgbClr val="0563C1"/>
              </a:solidFill>
              <a:effectLst/>
              <a:latin typeface="+mj-lt"/>
              <a:ea typeface="Calibri" panose="020F0502020204030204" pitchFamily="34" charset="0"/>
              <a:cs typeface="Times New Roman" panose="02020603050405020304" pitchFamily="18" charset="0"/>
            </a:endParaRPr>
          </a:p>
          <a:p>
            <a:pPr marL="0" indent="0">
              <a:buNone/>
            </a:pPr>
            <a:endParaRPr lang="en-US" dirty="0"/>
          </a:p>
          <a:p>
            <a:r>
              <a:rPr lang="en-US" altLang="en-US" b="1" dirty="0">
                <a:solidFill>
                  <a:srgbClr val="262673"/>
                </a:solidFill>
              </a:rPr>
              <a:t>Randy Tomlinson </a:t>
            </a:r>
            <a:r>
              <a:rPr lang="en-US" altLang="en-US" dirty="0">
                <a:solidFill>
                  <a:srgbClr val="262673"/>
                </a:solidFill>
              </a:rPr>
              <a:t>-</a:t>
            </a:r>
            <a:r>
              <a:rPr lang="en-US" altLang="en-US" b="1" dirty="0">
                <a:solidFill>
                  <a:srgbClr val="262673"/>
                </a:solidFill>
              </a:rPr>
              <a:t> </a:t>
            </a:r>
            <a:r>
              <a:rPr lang="en-US" altLang="en-US" dirty="0">
                <a:solidFill>
                  <a:srgbClr val="262673"/>
                </a:solidFill>
              </a:rPr>
              <a:t>Assistant Director</a:t>
            </a:r>
            <a:endParaRPr lang="en-US" altLang="en-US" dirty="0"/>
          </a:p>
          <a:p>
            <a:pPr marL="0" indent="0">
              <a:buNone/>
            </a:pPr>
            <a:r>
              <a:rPr lang="en-US" altLang="en-US" sz="2000" dirty="0">
                <a:latin typeface="+mj-lt"/>
              </a:rPr>
              <a:t>    Email: </a:t>
            </a:r>
            <a:r>
              <a:rPr lang="en-US" sz="2000" u="sng" dirty="0">
                <a:solidFill>
                  <a:srgbClr val="0563C1"/>
                </a:solidFill>
                <a:effectLst/>
                <a:latin typeface="+mj-lt"/>
                <a:ea typeface="Calibri" panose="020F0502020204030204" pitchFamily="34" charset="0"/>
                <a:cs typeface="Times New Roman" panose="02020603050405020304" pitchFamily="18" charset="0"/>
                <a:hlinkClick r:id="rId3"/>
              </a:rPr>
              <a:t>rtomlinson@pa.gov</a:t>
            </a:r>
            <a:r>
              <a:rPr lang="en-US" sz="2000" u="sng" dirty="0">
                <a:solidFill>
                  <a:srgbClr val="0563C1"/>
                </a:solidFill>
                <a:effectLst/>
                <a:latin typeface="+mj-lt"/>
                <a:ea typeface="Calibri" panose="020F0502020204030204" pitchFamily="34" charset="0"/>
                <a:cs typeface="Times New Roman" panose="02020603050405020304" pitchFamily="18" charset="0"/>
              </a:rPr>
              <a:t> </a:t>
            </a:r>
            <a:endParaRPr lang="en-US" sz="2000" dirty="0">
              <a:latin typeface="+mj-lt"/>
            </a:endParaRPr>
          </a:p>
        </p:txBody>
      </p:sp>
    </p:spTree>
    <p:extLst>
      <p:ext uri="{BB962C8B-B14F-4D97-AF65-F5344CB8AC3E}">
        <p14:creationId xmlns:p14="http://schemas.microsoft.com/office/powerpoint/2010/main" val="3800193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D4D4-5894-E94C-B661-F1B70A5DF8DF}"/>
              </a:ext>
            </a:extLst>
          </p:cNvPr>
          <p:cNvSpPr>
            <a:spLocks noGrp="1"/>
          </p:cNvSpPr>
          <p:nvPr>
            <p:ph type="title"/>
          </p:nvPr>
        </p:nvSpPr>
        <p:spPr/>
        <p:txBody>
          <a:bodyPr/>
          <a:lstStyle/>
          <a:p>
            <a:r>
              <a:rPr lang="en-US" dirty="0"/>
              <a:t>EXAMPLE CUSTOMER NOTICE</a:t>
            </a:r>
          </a:p>
        </p:txBody>
      </p:sp>
      <p:graphicFrame>
        <p:nvGraphicFramePr>
          <p:cNvPr id="4" name="Content Placeholder 3">
            <a:extLst>
              <a:ext uri="{FF2B5EF4-FFF2-40B4-BE49-F238E27FC236}">
                <a16:creationId xmlns:a16="http://schemas.microsoft.com/office/drawing/2014/main" id="{2FE9A01C-6E51-D988-C252-DB5938D7A925}"/>
              </a:ext>
            </a:extLst>
          </p:cNvPr>
          <p:cNvGraphicFramePr>
            <a:graphicFrameLocks noGrp="1" noChangeAspect="1"/>
          </p:cNvGraphicFramePr>
          <p:nvPr>
            <p:ph idx="1"/>
          </p:nvPr>
        </p:nvGraphicFramePr>
        <p:xfrm>
          <a:off x="4093828" y="1373502"/>
          <a:ext cx="3768565" cy="5332098"/>
        </p:xfrm>
        <a:graphic>
          <a:graphicData uri="http://schemas.openxmlformats.org/presentationml/2006/ole">
            <mc:AlternateContent xmlns:mc="http://schemas.openxmlformats.org/markup-compatibility/2006">
              <mc:Choice xmlns:v="urn:schemas-microsoft-com:vml" Requires="v">
                <p:oleObj name="Acrobat Document" r:id="rId2" imgW="5667198" imgH="8020050" progId="AcroExch.Document.2017">
                  <p:link updateAutomatic="1"/>
                </p:oleObj>
              </mc:Choice>
              <mc:Fallback>
                <p:oleObj name="Acrobat Document" r:id="rId2" imgW="5667198" imgH="8020050" progId="AcroExch.Document.2017">
                  <p:link updateAutomatic="1"/>
                  <p:pic>
                    <p:nvPicPr>
                      <p:cNvPr id="4" name="Content Placeholder 3">
                        <a:extLst>
                          <a:ext uri="{FF2B5EF4-FFF2-40B4-BE49-F238E27FC236}">
                            <a16:creationId xmlns:a16="http://schemas.microsoft.com/office/drawing/2014/main" id="{2FE9A01C-6E51-D988-C252-DB5938D7A925}"/>
                          </a:ext>
                        </a:extLst>
                      </p:cNvPr>
                      <p:cNvPicPr/>
                      <p:nvPr/>
                    </p:nvPicPr>
                    <p:blipFill>
                      <a:blip r:embed="rId3"/>
                      <a:stretch>
                        <a:fillRect/>
                      </a:stretch>
                    </p:blipFill>
                    <p:spPr>
                      <a:xfrm>
                        <a:off x="4093828" y="1373502"/>
                        <a:ext cx="3768565" cy="5332098"/>
                      </a:xfrm>
                      <a:prstGeom prst="rect">
                        <a:avLst/>
                      </a:prstGeom>
                    </p:spPr>
                  </p:pic>
                </p:oleObj>
              </mc:Fallback>
            </mc:AlternateContent>
          </a:graphicData>
        </a:graphic>
      </p:graphicFrame>
    </p:spTree>
    <p:extLst>
      <p:ext uri="{BB962C8B-B14F-4D97-AF65-F5344CB8AC3E}">
        <p14:creationId xmlns:p14="http://schemas.microsoft.com/office/powerpoint/2010/main" val="2114163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6DC5-5FC3-9CDA-CB7B-31181A3A1B24}"/>
              </a:ext>
            </a:extLst>
          </p:cNvPr>
          <p:cNvSpPr>
            <a:spLocks noGrp="1"/>
          </p:cNvSpPr>
          <p:nvPr>
            <p:ph type="title"/>
          </p:nvPr>
        </p:nvSpPr>
        <p:spPr/>
        <p:txBody>
          <a:bodyPr/>
          <a:lstStyle/>
          <a:p>
            <a:r>
              <a:rPr lang="en-US" dirty="0"/>
              <a:t>COMPLETING THE PROCESS</a:t>
            </a:r>
          </a:p>
        </p:txBody>
      </p:sp>
      <p:sp>
        <p:nvSpPr>
          <p:cNvPr id="3" name="Content Placeholder 2">
            <a:extLst>
              <a:ext uri="{FF2B5EF4-FFF2-40B4-BE49-F238E27FC236}">
                <a16:creationId xmlns:a16="http://schemas.microsoft.com/office/drawing/2014/main" id="{F5C79C48-51EE-D94E-695D-42011C069809}"/>
              </a:ext>
            </a:extLst>
          </p:cNvPr>
          <p:cNvSpPr>
            <a:spLocks noGrp="1"/>
          </p:cNvSpPr>
          <p:nvPr>
            <p:ph idx="1"/>
          </p:nvPr>
        </p:nvSpPr>
        <p:spPr/>
        <p:txBody>
          <a:bodyPr/>
          <a:lstStyle/>
          <a:p>
            <a:r>
              <a:rPr lang="en-US" dirty="0"/>
              <a:t>Have each recall completed by your most convenient local dealership according to the vehicle manufacturer</a:t>
            </a:r>
          </a:p>
          <a:p>
            <a:r>
              <a:rPr lang="en-US" dirty="0"/>
              <a:t>Once the recall(s) have been completed, sign the invoice and fax or email a copy to DGS BVM Estimates</a:t>
            </a:r>
          </a:p>
          <a:p>
            <a:r>
              <a:rPr lang="en-US" dirty="0"/>
              <a:t>FAX (717)-265-7781  </a:t>
            </a:r>
          </a:p>
          <a:p>
            <a:r>
              <a:rPr lang="en-US" dirty="0"/>
              <a:t>Email RA-DGS_BVM_Estimates@pa.gov</a:t>
            </a:r>
          </a:p>
        </p:txBody>
      </p:sp>
    </p:spTree>
    <p:extLst>
      <p:ext uri="{BB962C8B-B14F-4D97-AF65-F5344CB8AC3E}">
        <p14:creationId xmlns:p14="http://schemas.microsoft.com/office/powerpoint/2010/main" val="361061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1AAD8-D9A9-C713-D5CD-EB05CC2F07D8}"/>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22001DB7-98A0-7D6C-A05B-5E6F7A68B66D}"/>
              </a:ext>
            </a:extLst>
          </p:cNvPr>
          <p:cNvSpPr>
            <a:spLocks noGrp="1"/>
          </p:cNvSpPr>
          <p:nvPr>
            <p:ph idx="1"/>
          </p:nvPr>
        </p:nvSpPr>
        <p:spPr/>
        <p:txBody>
          <a:bodyPr/>
          <a:lstStyle/>
          <a:p>
            <a:r>
              <a:rPr lang="en-US" dirty="0"/>
              <a:t>Some dealerships may offer remote recall repair services in bulk</a:t>
            </a:r>
          </a:p>
          <a:p>
            <a:r>
              <a:rPr lang="en-US" dirty="0"/>
              <a:t>This is dependent upon the dealership, location, and vehicle manufacturer</a:t>
            </a:r>
          </a:p>
          <a:p>
            <a:r>
              <a:rPr lang="en-US" dirty="0"/>
              <a:t>Contact your local dealer to inquire about remote repairs</a:t>
            </a:r>
          </a:p>
          <a:p>
            <a:endParaRPr lang="en-US" dirty="0"/>
          </a:p>
        </p:txBody>
      </p:sp>
    </p:spTree>
    <p:extLst>
      <p:ext uri="{BB962C8B-B14F-4D97-AF65-F5344CB8AC3E}">
        <p14:creationId xmlns:p14="http://schemas.microsoft.com/office/powerpoint/2010/main" val="1741348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B8FD66FD-8174-40D7-AF57-BF2DD938996E}"/>
              </a:ext>
            </a:extLst>
          </p:cNvPr>
          <p:cNvSpPr>
            <a:spLocks noGrp="1" noChangeArrowheads="1"/>
          </p:cNvSpPr>
          <p:nvPr>
            <p:ph type="ctrTitle"/>
          </p:nvPr>
        </p:nvSpPr>
        <p:spPr/>
        <p:txBody>
          <a:bodyPr/>
          <a:lstStyle/>
          <a:p>
            <a:pPr algn="ctr" eaLnBrk="1" hangingPunct="1"/>
            <a:r>
              <a:rPr lang="en-US" altLang="en-US" dirty="0">
                <a:solidFill>
                  <a:srgbClr val="262673"/>
                </a:solidFill>
              </a:rPr>
              <a:t>CLAIMS</a:t>
            </a:r>
          </a:p>
        </p:txBody>
      </p:sp>
      <p:sp>
        <p:nvSpPr>
          <p:cNvPr id="5123" name="Subtitle 4">
            <a:extLst>
              <a:ext uri="{FF2B5EF4-FFF2-40B4-BE49-F238E27FC236}">
                <a16:creationId xmlns:a16="http://schemas.microsoft.com/office/drawing/2014/main" id="{E7530879-EADC-47B7-B0DE-74868172F359}"/>
              </a:ext>
            </a:extLst>
          </p:cNvPr>
          <p:cNvSpPr>
            <a:spLocks noGrp="1" noChangeArrowheads="1"/>
          </p:cNvSpPr>
          <p:nvPr>
            <p:ph type="subTitle" idx="1"/>
          </p:nvPr>
        </p:nvSpPr>
        <p:spPr>
          <a:xfrm>
            <a:off x="1828800" y="3879788"/>
            <a:ext cx="8534400" cy="2110813"/>
          </a:xfrm>
        </p:spPr>
        <p:txBody>
          <a:bodyPr/>
          <a:lstStyle/>
          <a:p>
            <a:pPr eaLnBrk="1" hangingPunct="1"/>
            <a:r>
              <a:rPr lang="en-US" altLang="en-US" dirty="0"/>
              <a:t>Brooke Patrick </a:t>
            </a:r>
          </a:p>
          <a:p>
            <a:pPr eaLnBrk="1" hangingPunct="1"/>
            <a:r>
              <a:rPr lang="en-US" altLang="en-US" dirty="0"/>
              <a:t>717-525-5343</a:t>
            </a:r>
          </a:p>
          <a:p>
            <a:pPr eaLnBrk="1" hangingPunct="1"/>
            <a:r>
              <a:rPr lang="en-US" altLang="en-US" dirty="0">
                <a:hlinkClick r:id="rId2"/>
              </a:rPr>
              <a:t>brpatrick@pa.gov</a:t>
            </a:r>
            <a:endParaRPr lang="en-US" altLang="en-US" dirty="0"/>
          </a:p>
          <a:p>
            <a:pPr eaLnBrk="1" hangingPunct="1"/>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654AD-87A7-0FD5-2C86-867CCBEE04D9}"/>
              </a:ext>
            </a:extLst>
          </p:cNvPr>
          <p:cNvSpPr>
            <a:spLocks noGrp="1"/>
          </p:cNvSpPr>
          <p:nvPr>
            <p:ph type="title"/>
          </p:nvPr>
        </p:nvSpPr>
        <p:spPr/>
        <p:txBody>
          <a:bodyPr/>
          <a:lstStyle/>
          <a:p>
            <a:pPr algn="ctr"/>
            <a:r>
              <a:rPr lang="en-US" dirty="0"/>
              <a:t> CLAIMS</a:t>
            </a:r>
          </a:p>
        </p:txBody>
      </p:sp>
      <p:sp>
        <p:nvSpPr>
          <p:cNvPr id="3" name="Content Placeholder 2">
            <a:extLst>
              <a:ext uri="{FF2B5EF4-FFF2-40B4-BE49-F238E27FC236}">
                <a16:creationId xmlns:a16="http://schemas.microsoft.com/office/drawing/2014/main" id="{49572869-94C2-CBAB-5FC6-1EB31A8C8EB1}"/>
              </a:ext>
            </a:extLst>
          </p:cNvPr>
          <p:cNvSpPr>
            <a:spLocks noGrp="1"/>
          </p:cNvSpPr>
          <p:nvPr>
            <p:ph idx="1"/>
          </p:nvPr>
        </p:nvSpPr>
        <p:spPr>
          <a:xfrm>
            <a:off x="609600" y="1600201"/>
            <a:ext cx="10972800" cy="4518588"/>
          </a:xfrm>
        </p:spPr>
        <p:txBody>
          <a:bodyPr/>
          <a:lstStyle/>
          <a:p>
            <a:r>
              <a:rPr lang="en-US" dirty="0"/>
              <a:t>Our DGS, BVM Claims process has NOT changed.</a:t>
            </a:r>
          </a:p>
          <a:p>
            <a:pPr lvl="1"/>
            <a:r>
              <a:rPr lang="en-US" sz="2000" dirty="0"/>
              <a:t>Drivers must still call 877-347-9966, Option 5 within 24 hours to report accidents/incidents.</a:t>
            </a:r>
          </a:p>
          <a:p>
            <a:pPr lvl="1"/>
            <a:r>
              <a:rPr lang="en-US" sz="2000" dirty="0"/>
              <a:t>All documentation – STD-541, photos, police report, estimate(s), should still be sent to </a:t>
            </a:r>
            <a:r>
              <a:rPr lang="en-US" sz="2000" dirty="0">
                <a:hlinkClick r:id="rId2"/>
              </a:rPr>
              <a:t>ra-gsbvmclaimsdiv@pa.gov</a:t>
            </a:r>
            <a:endParaRPr lang="en-US" sz="2000" dirty="0"/>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Pictures taken must be a straight on view of each side of the vehicle: front, back, and both sides + damage (no angle pictures). </a:t>
            </a:r>
          </a:p>
          <a:p>
            <a:pPr lvl="1">
              <a:buFont typeface="Arial" panose="020B0604020202020204" pitchFamily="34" charset="0"/>
              <a:buChar char="•"/>
            </a:pPr>
            <a:r>
              <a:rPr lang="en-US" sz="2000" dirty="0"/>
              <a:t>541’s should be filled out completely (all sections) and have the required AL’s  signature before submitting to Claims.</a:t>
            </a:r>
          </a:p>
          <a:p>
            <a:pPr lvl="1">
              <a:buFont typeface="Arial" panose="020B0604020202020204" pitchFamily="34" charset="0"/>
              <a:buChar char="•"/>
            </a:pPr>
            <a:r>
              <a:rPr lang="en-US" sz="2000" dirty="0"/>
              <a:t>SF Approvals for supplements, please responded ASAP and review pictures for decision. </a:t>
            </a:r>
          </a:p>
          <a:p>
            <a:pPr marL="457200" lvl="1" indent="0">
              <a:buNone/>
            </a:pPr>
            <a:endParaRPr lang="en-US" sz="2400" dirty="0"/>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1529138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5494A-158B-4F15-F71F-D4A424EC8957}"/>
              </a:ext>
            </a:extLst>
          </p:cNvPr>
          <p:cNvSpPr>
            <a:spLocks noGrp="1"/>
          </p:cNvSpPr>
          <p:nvPr>
            <p:ph type="title"/>
          </p:nvPr>
        </p:nvSpPr>
        <p:spPr/>
        <p:txBody>
          <a:bodyPr/>
          <a:lstStyle/>
          <a:p>
            <a:pPr algn="ctr"/>
            <a:r>
              <a:rPr lang="en-US" dirty="0"/>
              <a:t>CLAIMS - 911</a:t>
            </a:r>
          </a:p>
        </p:txBody>
      </p:sp>
      <p:sp>
        <p:nvSpPr>
          <p:cNvPr id="3" name="Content Placeholder 2">
            <a:extLst>
              <a:ext uri="{FF2B5EF4-FFF2-40B4-BE49-F238E27FC236}">
                <a16:creationId xmlns:a16="http://schemas.microsoft.com/office/drawing/2014/main" id="{CBE2B62C-7CD1-7440-7A5D-0C38C0DD6D4A}"/>
              </a:ext>
            </a:extLst>
          </p:cNvPr>
          <p:cNvSpPr>
            <a:spLocks noGrp="1"/>
          </p:cNvSpPr>
          <p:nvPr>
            <p:ph idx="1"/>
          </p:nvPr>
        </p:nvSpPr>
        <p:spPr/>
        <p:txBody>
          <a:bodyPr/>
          <a:lstStyle/>
          <a:p>
            <a:pPr marL="0" indent="0" algn="ctr">
              <a:buNone/>
            </a:pPr>
            <a:r>
              <a:rPr lang="en-US" dirty="0"/>
              <a:t>Please remind your drivers that they must call 911 for all accidents.</a:t>
            </a:r>
          </a:p>
          <a:p>
            <a:pPr marL="0" indent="0" algn="ctr">
              <a:buNone/>
            </a:pPr>
            <a:endParaRPr lang="en-US" dirty="0"/>
          </a:p>
          <a:p>
            <a:pPr marL="0" indent="0" algn="ctr">
              <a:buNone/>
            </a:pPr>
            <a:r>
              <a:rPr lang="en-US" dirty="0"/>
              <a:t>Incidents do not need to be reported to the police.</a:t>
            </a:r>
          </a:p>
          <a:p>
            <a:pPr marL="457200" lvl="1" indent="0">
              <a:buNone/>
            </a:pPr>
            <a:endParaRPr lang="en-US" i="1" dirty="0"/>
          </a:p>
          <a:p>
            <a:r>
              <a:rPr lang="en-US" dirty="0"/>
              <a:t>Vandalism and theft ALWAYS need a police report. </a:t>
            </a:r>
          </a:p>
        </p:txBody>
      </p:sp>
    </p:spTree>
    <p:extLst>
      <p:ext uri="{BB962C8B-B14F-4D97-AF65-F5344CB8AC3E}">
        <p14:creationId xmlns:p14="http://schemas.microsoft.com/office/powerpoint/2010/main" val="1321710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FB4E721B-D773-DE50-8F8E-2E989306BE6A}"/>
              </a:ext>
            </a:extLst>
          </p:cNvPr>
          <p:cNvSpPr>
            <a:spLocks noGrp="1" noChangeArrowheads="1"/>
          </p:cNvSpPr>
          <p:nvPr>
            <p:ph type="ctrTitle"/>
          </p:nvPr>
        </p:nvSpPr>
        <p:spPr>
          <a:xfrm>
            <a:off x="2209800" y="1600200"/>
            <a:ext cx="7772400" cy="1066800"/>
          </a:xfrm>
        </p:spPr>
        <p:txBody>
          <a:bodyPr/>
          <a:lstStyle/>
          <a:p>
            <a:pPr algn="ctr" eaLnBrk="1" hangingPunct="1"/>
            <a:r>
              <a:rPr lang="en-US" altLang="en-US" sz="2000" dirty="0">
                <a:solidFill>
                  <a:srgbClr val="262673"/>
                </a:solidFill>
              </a:rPr>
              <a:t>TELEMATICS</a:t>
            </a:r>
            <a:br>
              <a:rPr lang="en-US" altLang="en-US" sz="2000" dirty="0">
                <a:solidFill>
                  <a:srgbClr val="262673"/>
                </a:solidFill>
              </a:rPr>
            </a:br>
            <a:r>
              <a:rPr lang="en-US" altLang="en-US" sz="2000" dirty="0">
                <a:solidFill>
                  <a:srgbClr val="262673"/>
                </a:solidFill>
              </a:rPr>
              <a:t>New Contact Info</a:t>
            </a:r>
          </a:p>
        </p:txBody>
      </p:sp>
      <p:sp>
        <p:nvSpPr>
          <p:cNvPr id="4099" name="Subtitle 4">
            <a:extLst>
              <a:ext uri="{FF2B5EF4-FFF2-40B4-BE49-F238E27FC236}">
                <a16:creationId xmlns:a16="http://schemas.microsoft.com/office/drawing/2014/main" id="{1393690B-C3CA-9B4C-219D-DEC75217D7BC}"/>
              </a:ext>
            </a:extLst>
          </p:cNvPr>
          <p:cNvSpPr>
            <a:spLocks noGrp="1" noChangeArrowheads="1"/>
          </p:cNvSpPr>
          <p:nvPr>
            <p:ph type="subTitle" idx="1"/>
          </p:nvPr>
        </p:nvSpPr>
        <p:spPr>
          <a:xfrm>
            <a:off x="2819400" y="2590800"/>
            <a:ext cx="6781800" cy="3581400"/>
          </a:xfrm>
        </p:spPr>
        <p:txBody>
          <a:bodyPr/>
          <a:lstStyle/>
          <a:p>
            <a:pPr eaLnBrk="1" hangingPunct="1">
              <a:defRPr/>
            </a:pPr>
            <a:r>
              <a:rPr lang="en-US" altLang="en-US" sz="2800" dirty="0"/>
              <a:t>Brooke Patrick</a:t>
            </a:r>
          </a:p>
          <a:p>
            <a:pPr eaLnBrk="1" hangingPunct="1">
              <a:defRPr/>
            </a:pPr>
            <a:r>
              <a:rPr lang="en-US" altLang="en-US" sz="2800" dirty="0">
                <a:hlinkClick r:id="rId2"/>
              </a:rPr>
              <a:t>brpatrick@pa.gov</a:t>
            </a:r>
            <a:endParaRPr lang="en-US" altLang="en-US" sz="2800" dirty="0"/>
          </a:p>
          <a:p>
            <a:pPr eaLnBrk="1" hangingPunct="1">
              <a:defRPr/>
            </a:pPr>
            <a:r>
              <a:rPr lang="en-US" altLang="en-US" sz="2800" dirty="0"/>
              <a:t> 717-525-5343</a:t>
            </a:r>
          </a:p>
          <a:p>
            <a:pPr marL="285750" indent="-285750" eaLnBrk="1" hangingPunct="1">
              <a:buFont typeface="Arial" panose="020B0604020202020204" pitchFamily="34" charset="0"/>
              <a:buChar char="•"/>
              <a:defRPr/>
            </a:pPr>
            <a:endParaRPr lang="en-US" altLang="en-US" sz="1400" dirty="0"/>
          </a:p>
          <a:p>
            <a:pPr marL="285750" indent="-285750" eaLnBrk="1" hangingPunct="1">
              <a:buFont typeface="Arial" panose="020B0604020202020204" pitchFamily="34" charset="0"/>
              <a:buChar char="•"/>
              <a:defRPr/>
            </a:pPr>
            <a:r>
              <a:rPr lang="en-US" altLang="en-US" sz="1400" dirty="0"/>
              <a:t>Please send all telematics inquiries to the resource account below and Cc </a:t>
            </a:r>
            <a:r>
              <a:rPr lang="en-US" altLang="en-US" sz="1400" dirty="0">
                <a:hlinkClick r:id="rId2"/>
              </a:rPr>
              <a:t>brpatrick@pa.gov</a:t>
            </a:r>
            <a:r>
              <a:rPr lang="en-US" altLang="en-US" sz="1400" dirty="0"/>
              <a:t> </a:t>
            </a:r>
          </a:p>
          <a:p>
            <a:pPr eaLnBrk="1" hangingPunct="1">
              <a:defRPr/>
            </a:pPr>
            <a:r>
              <a:rPr lang="en-US" altLang="en-US" dirty="0">
                <a:hlinkClick r:id="rId3"/>
              </a:rPr>
              <a:t>ra-gsbvmtelematics@pa.gov</a:t>
            </a:r>
            <a:endParaRPr lang="en-US" altLang="en-US" dirty="0"/>
          </a:p>
          <a:p>
            <a:pPr eaLnBrk="1" hangingPunct="1">
              <a:defRPr/>
            </a:pPr>
            <a:endParaRPr lang="en-US" altLang="en-US" dirty="0"/>
          </a:p>
          <a:p>
            <a:pPr eaLnBrk="1" hangingPunct="1">
              <a:defRPr/>
            </a:pP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654AD-87A7-0FD5-2C86-867CCBEE04D9}"/>
              </a:ext>
            </a:extLst>
          </p:cNvPr>
          <p:cNvSpPr>
            <a:spLocks noGrp="1"/>
          </p:cNvSpPr>
          <p:nvPr>
            <p:ph type="title"/>
          </p:nvPr>
        </p:nvSpPr>
        <p:spPr/>
        <p:txBody>
          <a:bodyPr/>
          <a:lstStyle/>
          <a:p>
            <a:r>
              <a:rPr lang="en-US" dirty="0"/>
              <a:t>Records &amp; Reports</a:t>
            </a:r>
          </a:p>
        </p:txBody>
      </p:sp>
      <p:sp>
        <p:nvSpPr>
          <p:cNvPr id="3" name="Content Placeholder 2">
            <a:extLst>
              <a:ext uri="{FF2B5EF4-FFF2-40B4-BE49-F238E27FC236}">
                <a16:creationId xmlns:a16="http://schemas.microsoft.com/office/drawing/2014/main" id="{49572869-94C2-CBAB-5FC6-1EB31A8C8EB1}"/>
              </a:ext>
            </a:extLst>
          </p:cNvPr>
          <p:cNvSpPr>
            <a:spLocks noGrp="1"/>
          </p:cNvSpPr>
          <p:nvPr>
            <p:ph idx="1"/>
          </p:nvPr>
        </p:nvSpPr>
        <p:spPr/>
        <p:txBody>
          <a:bodyPr/>
          <a:lstStyle/>
          <a:p>
            <a:pPr marL="0" indent="0">
              <a:buNone/>
            </a:pPr>
            <a:endParaRPr lang="en-US" dirty="0"/>
          </a:p>
          <a:p>
            <a:pPr marL="0" indent="0">
              <a:buNone/>
            </a:pPr>
            <a:endParaRPr lang="en-US" dirty="0"/>
          </a:p>
          <a:p>
            <a:pPr marL="0" marR="0">
              <a:spcBef>
                <a:spcPts val="0"/>
              </a:spcBef>
              <a:spcAft>
                <a:spcPts val="0"/>
              </a:spcAft>
            </a:pPr>
            <a:r>
              <a:rPr lang="en-US" sz="1800" b="1" dirty="0">
                <a:solidFill>
                  <a:srgbClr val="1F4E79"/>
                </a:solidFill>
                <a:effectLst/>
                <a:latin typeface="Calibri" panose="020F0502020204030204" pitchFamily="34" charset="0"/>
                <a:ea typeface="Calibri" panose="020F0502020204030204" pitchFamily="34" charset="0"/>
              </a:rPr>
              <a:t>Doug Paskowski </a:t>
            </a:r>
          </a:p>
          <a:p>
            <a:pPr marL="0" marR="0">
              <a:spcBef>
                <a:spcPts val="0"/>
              </a:spcBef>
              <a:spcAft>
                <a:spcPts val="0"/>
              </a:spcAft>
            </a:pPr>
            <a:r>
              <a:rPr lang="en-US" sz="1800" dirty="0">
                <a:solidFill>
                  <a:srgbClr val="1F4E79"/>
                </a:solidFill>
                <a:effectLst/>
                <a:latin typeface="Calibri" panose="020F0502020204030204" pitchFamily="34" charset="0"/>
                <a:ea typeface="Calibri" panose="020F0502020204030204" pitchFamily="34" charset="0"/>
              </a:rPr>
              <a:t>Administrative Officer 3-Records and Reports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1F4E79"/>
                </a:solidFill>
                <a:effectLst/>
                <a:latin typeface="Calibri" panose="020F0502020204030204" pitchFamily="34" charset="0"/>
                <a:ea typeface="Calibri" panose="020F0502020204030204" pitchFamily="34" charset="0"/>
              </a:rPr>
              <a:t>Department of General Services | Bureau of Vehicle Management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1F4E79"/>
                </a:solidFill>
                <a:effectLst/>
                <a:latin typeface="Calibri" panose="020F0502020204030204" pitchFamily="34" charset="0"/>
                <a:ea typeface="Calibri" panose="020F0502020204030204" pitchFamily="34" charset="0"/>
              </a:rPr>
              <a:t>2221 Forster Street | Harrisburg PA 17103</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1F4E79"/>
                </a:solidFill>
                <a:effectLst/>
                <a:latin typeface="Calibri" panose="020F0502020204030204" pitchFamily="34" charset="0"/>
                <a:ea typeface="Calibri" panose="020F0502020204030204" pitchFamily="34" charset="0"/>
              </a:rPr>
              <a:t>Phone: 717.307.2045</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1F4E79"/>
                </a:solidFill>
                <a:effectLst/>
                <a:latin typeface="Calibri" panose="020F0502020204030204" pitchFamily="34" charset="0"/>
                <a:ea typeface="Calibri" panose="020F0502020204030204" pitchFamily="34" charset="0"/>
                <a:hlinkClick r:id="rId2"/>
              </a:rPr>
              <a:t>dopaskowsk@pa.gov</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28561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E827-FCC4-3DCD-DDA4-924A038D73EF}"/>
              </a:ext>
            </a:extLst>
          </p:cNvPr>
          <p:cNvSpPr>
            <a:spLocks noGrp="1"/>
          </p:cNvSpPr>
          <p:nvPr>
            <p:ph type="title"/>
          </p:nvPr>
        </p:nvSpPr>
        <p:spPr/>
        <p:txBody>
          <a:bodyPr/>
          <a:lstStyle/>
          <a:p>
            <a:r>
              <a:rPr lang="en-US" dirty="0"/>
              <a:t>Records &amp; Reports</a:t>
            </a:r>
          </a:p>
        </p:txBody>
      </p:sp>
      <p:sp>
        <p:nvSpPr>
          <p:cNvPr id="3" name="Content Placeholder 2">
            <a:extLst>
              <a:ext uri="{FF2B5EF4-FFF2-40B4-BE49-F238E27FC236}">
                <a16:creationId xmlns:a16="http://schemas.microsoft.com/office/drawing/2014/main" id="{CDAAE2F1-DA7B-F52F-158C-B1A7155D75F2}"/>
              </a:ext>
            </a:extLst>
          </p:cNvPr>
          <p:cNvSpPr>
            <a:spLocks noGrp="1"/>
          </p:cNvSpPr>
          <p:nvPr>
            <p:ph idx="1"/>
          </p:nvPr>
        </p:nvSpPr>
        <p:spPr/>
        <p:txBody>
          <a:bodyPr/>
          <a:lstStyle/>
          <a:p>
            <a:pPr marL="0" indent="0">
              <a:buNone/>
            </a:pPr>
            <a:r>
              <a:rPr lang="en-US" sz="2800" dirty="0"/>
              <a:t>Timely returns of 87 requests-87 Turn around time is 48 hours-we can’t start processing until they are returned.  After we do our part, PennDot and the Telematics team need their time to finish the process.  So, the quicker you get in the 87s, the quicker we can get the vehicles to you.</a:t>
            </a:r>
          </a:p>
          <a:p>
            <a:pPr marL="0" indent="0">
              <a:buNone/>
            </a:pPr>
            <a:endParaRPr lang="en-US" sz="2800" dirty="0"/>
          </a:p>
          <a:p>
            <a:pPr marL="0" indent="0">
              <a:buNone/>
            </a:pPr>
            <a:r>
              <a:rPr lang="en-US" sz="2800" dirty="0"/>
              <a:t>Correct coding is extremely important so we don’t have to make revisions via 88 requests.  So please be conscious of your coding on the 87s so we don’t get unnecessary IDOC errors.</a:t>
            </a:r>
          </a:p>
          <a:p>
            <a:endParaRPr lang="en-US" dirty="0"/>
          </a:p>
        </p:txBody>
      </p:sp>
    </p:spTree>
    <p:extLst>
      <p:ext uri="{BB962C8B-B14F-4D97-AF65-F5344CB8AC3E}">
        <p14:creationId xmlns:p14="http://schemas.microsoft.com/office/powerpoint/2010/main" val="424765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E13F8-2809-C99F-8B06-5D224B2AAE5B}"/>
              </a:ext>
            </a:extLst>
          </p:cNvPr>
          <p:cNvSpPr>
            <a:spLocks noGrp="1"/>
          </p:cNvSpPr>
          <p:nvPr>
            <p:ph type="title"/>
          </p:nvPr>
        </p:nvSpPr>
        <p:spPr/>
        <p:txBody>
          <a:bodyPr/>
          <a:lstStyle/>
          <a:p>
            <a:r>
              <a:rPr lang="en-US" sz="3600" b="1" dirty="0"/>
              <a:t>Governor’s Executive Order January 2019</a:t>
            </a:r>
            <a:endParaRPr lang="en-US" sz="3600" dirty="0"/>
          </a:p>
        </p:txBody>
      </p:sp>
      <p:sp>
        <p:nvSpPr>
          <p:cNvPr id="3" name="Content Placeholder 2">
            <a:extLst>
              <a:ext uri="{FF2B5EF4-FFF2-40B4-BE49-F238E27FC236}">
                <a16:creationId xmlns:a16="http://schemas.microsoft.com/office/drawing/2014/main" id="{548153D8-0907-C241-16F4-F7012A0F09B2}"/>
              </a:ext>
            </a:extLst>
          </p:cNvPr>
          <p:cNvSpPr>
            <a:spLocks noGrp="1"/>
          </p:cNvSpPr>
          <p:nvPr>
            <p:ph idx="1"/>
          </p:nvPr>
        </p:nvSpPr>
        <p:spPr/>
        <p:txBody>
          <a:bodyPr/>
          <a:lstStyle/>
          <a:p>
            <a:r>
              <a:rPr lang="en-US" dirty="0"/>
              <a:t>Requires that the passenger fleet be converted to 25% electric vehicles by 2025.</a:t>
            </a:r>
          </a:p>
          <a:p>
            <a:r>
              <a:rPr lang="en-US" dirty="0"/>
              <a:t>Vehicles can be EV or PHEV.</a:t>
            </a:r>
          </a:p>
          <a:p>
            <a:r>
              <a:rPr lang="en-US" dirty="0"/>
              <a:t>BVM will be assigning both types of vehicles.</a:t>
            </a:r>
          </a:p>
          <a:p>
            <a:r>
              <a:rPr lang="en-US" dirty="0"/>
              <a:t>This round will replace pool vehicles where charging stations have been installed.</a:t>
            </a:r>
          </a:p>
          <a:p>
            <a:r>
              <a:rPr lang="en-US" dirty="0"/>
              <a:t>Turn-ins are required.</a:t>
            </a:r>
          </a:p>
          <a:p>
            <a:pPr marL="0" indent="0">
              <a:buNone/>
            </a:pPr>
            <a:endParaRPr lang="en-US" dirty="0"/>
          </a:p>
        </p:txBody>
      </p:sp>
    </p:spTree>
    <p:extLst>
      <p:ext uri="{BB962C8B-B14F-4D97-AF65-F5344CB8AC3E}">
        <p14:creationId xmlns:p14="http://schemas.microsoft.com/office/powerpoint/2010/main" val="17349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654AD-87A7-0FD5-2C86-867CCBEE04D9}"/>
              </a:ext>
            </a:extLst>
          </p:cNvPr>
          <p:cNvSpPr>
            <a:spLocks noGrp="1"/>
          </p:cNvSpPr>
          <p:nvPr>
            <p:ph type="title"/>
          </p:nvPr>
        </p:nvSpPr>
        <p:spPr/>
        <p:txBody>
          <a:bodyPr/>
          <a:lstStyle/>
          <a:p>
            <a:r>
              <a:rPr lang="en-US" dirty="0"/>
              <a:t>Bolt Electric Assignments</a:t>
            </a:r>
          </a:p>
        </p:txBody>
      </p:sp>
      <p:sp>
        <p:nvSpPr>
          <p:cNvPr id="3" name="Content Placeholder 2">
            <a:extLst>
              <a:ext uri="{FF2B5EF4-FFF2-40B4-BE49-F238E27FC236}">
                <a16:creationId xmlns:a16="http://schemas.microsoft.com/office/drawing/2014/main" id="{49572869-94C2-CBAB-5FC6-1EB31A8C8EB1}"/>
              </a:ext>
            </a:extLst>
          </p:cNvPr>
          <p:cNvSpPr>
            <a:spLocks noGrp="1"/>
          </p:cNvSpPr>
          <p:nvPr>
            <p:ph idx="1"/>
          </p:nvPr>
        </p:nvSpPr>
        <p:spPr/>
        <p:txBody>
          <a:bodyPr/>
          <a:lstStyle/>
          <a:p>
            <a:r>
              <a:rPr lang="en-US" sz="2800" dirty="0"/>
              <a:t>Bolts will be assigned this month</a:t>
            </a:r>
          </a:p>
          <a:p>
            <a:r>
              <a:rPr lang="en-US" sz="2800" dirty="0"/>
              <a:t>We will be replacing pool vehicles in locations where agencies have installed chargers.</a:t>
            </a:r>
          </a:p>
          <a:p>
            <a:r>
              <a:rPr lang="en-US" sz="2800" dirty="0"/>
              <a:t>These are Bolt EUV FWD with a 247-mile range.</a:t>
            </a:r>
          </a:p>
          <a:p>
            <a:r>
              <a:rPr lang="en-US" sz="2800" dirty="0"/>
              <a:t>Bolt EUV has a rear hatch with 16 cubic ft. cargo space.</a:t>
            </a:r>
          </a:p>
          <a:p>
            <a:r>
              <a:rPr lang="en-US" sz="2800" dirty="0"/>
              <a:t>Lease rate is $453.00</a:t>
            </a:r>
          </a:p>
          <a:p>
            <a:r>
              <a:rPr lang="en-US" sz="2800" dirty="0"/>
              <a:t>Available for agency purchase @ $28,331.00</a:t>
            </a:r>
          </a:p>
          <a:p>
            <a:r>
              <a:rPr lang="en-US" sz="2800" dirty="0"/>
              <a:t>We have 44 available for assignment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3876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71600"/>
            <a:ext cx="8229600" cy="4876800"/>
          </a:xfrm>
        </p:spPr>
        <p:txBody>
          <a:bodyPr/>
          <a:lstStyle/>
          <a:p>
            <a:pPr marL="0" indent="0" algn="ctr">
              <a:buNone/>
            </a:pPr>
            <a:r>
              <a:rPr lang="en-US" sz="4000" b="1" u="sng" dirty="0">
                <a:solidFill>
                  <a:srgbClr val="00B050"/>
                </a:solidFill>
              </a:rPr>
              <a:t>Charging Stations </a:t>
            </a:r>
          </a:p>
          <a:p>
            <a:pPr marL="0" indent="0" algn="ctr">
              <a:buNone/>
            </a:pPr>
            <a:endParaRPr lang="en-US" sz="4000" b="1" dirty="0"/>
          </a:p>
          <a:p>
            <a:pPr>
              <a:buFontTx/>
              <a:buChar char="-"/>
            </a:pPr>
            <a:r>
              <a:rPr lang="en-US" dirty="0"/>
              <a:t>Public; download a free app like “PlugShare”</a:t>
            </a:r>
          </a:p>
          <a:p>
            <a:pPr>
              <a:buFontTx/>
              <a:buChar char="-"/>
            </a:pPr>
            <a:endParaRPr lang="en-US" dirty="0">
              <a:solidFill>
                <a:srgbClr val="00B050"/>
              </a:solidFill>
            </a:endParaRPr>
          </a:p>
          <a:p>
            <a:pPr marL="0" indent="0">
              <a:buNone/>
            </a:pPr>
            <a:r>
              <a:rPr lang="en-US" dirty="0"/>
              <a:t>-</a:t>
            </a:r>
            <a:r>
              <a:rPr lang="en-US" dirty="0">
                <a:solidFill>
                  <a:srgbClr val="00B050"/>
                </a:solidFill>
              </a:rPr>
              <a:t> </a:t>
            </a:r>
            <a:r>
              <a:rPr lang="en-US" dirty="0"/>
              <a:t>Commonwealth; GreenGov keeps a   comprehensive spreadsheet on SharePoint </a:t>
            </a:r>
          </a:p>
          <a:p>
            <a:pPr marL="0" indent="0" algn="ctr">
              <a:buNone/>
            </a:pPr>
            <a:endParaRPr lang="en-US" dirty="0"/>
          </a:p>
          <a:p>
            <a:pPr marL="0" indent="0" algn="ctr">
              <a:buNone/>
            </a:pPr>
            <a:endParaRPr lang="en-US" dirty="0"/>
          </a:p>
        </p:txBody>
      </p:sp>
      <p:sp>
        <p:nvSpPr>
          <p:cNvPr id="4" name="TextBox 3">
            <a:extLst>
              <a:ext uri="{FF2B5EF4-FFF2-40B4-BE49-F238E27FC236}">
                <a16:creationId xmlns:a16="http://schemas.microsoft.com/office/drawing/2014/main" id="{9EDF014C-3E34-46CE-9F78-187349B4B11E}"/>
              </a:ext>
            </a:extLst>
          </p:cNvPr>
          <p:cNvSpPr txBox="1"/>
          <p:nvPr/>
        </p:nvSpPr>
        <p:spPr>
          <a:xfrm>
            <a:off x="2057400" y="304800"/>
            <a:ext cx="7924800" cy="523220"/>
          </a:xfrm>
          <a:prstGeom prst="rect">
            <a:avLst/>
          </a:prstGeom>
          <a:noFill/>
        </p:spPr>
        <p:txBody>
          <a:bodyPr wrap="square" rtlCol="0">
            <a:spAutoFit/>
          </a:bodyPr>
          <a:lstStyle/>
          <a:p>
            <a:r>
              <a:rPr lang="en-US" sz="2800" b="1" dirty="0">
                <a:solidFill>
                  <a:schemeClr val="bg1"/>
                </a:solidFill>
              </a:rPr>
              <a:t>Bureau of Vehicle Management </a:t>
            </a:r>
          </a:p>
        </p:txBody>
      </p:sp>
    </p:spTree>
    <p:extLst>
      <p:ext uri="{BB962C8B-B14F-4D97-AF65-F5344CB8AC3E}">
        <p14:creationId xmlns:p14="http://schemas.microsoft.com/office/powerpoint/2010/main" val="176636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B8FD66FD-8174-40D7-AF57-BF2DD938996E}"/>
              </a:ext>
            </a:extLst>
          </p:cNvPr>
          <p:cNvSpPr>
            <a:spLocks noGrp="1" noChangeArrowheads="1"/>
          </p:cNvSpPr>
          <p:nvPr>
            <p:ph type="ctrTitle"/>
          </p:nvPr>
        </p:nvSpPr>
        <p:spPr>
          <a:xfrm>
            <a:off x="134223" y="1375416"/>
            <a:ext cx="10363200" cy="637941"/>
          </a:xfrm>
        </p:spPr>
        <p:txBody>
          <a:bodyPr/>
          <a:lstStyle/>
          <a:p>
            <a:pPr algn="ctr" eaLnBrk="1" hangingPunct="1"/>
            <a:r>
              <a:rPr lang="en-US" altLang="en-US" sz="2800" dirty="0">
                <a:solidFill>
                  <a:srgbClr val="262673"/>
                </a:solidFill>
              </a:rPr>
              <a:t>AUTOMOTIVE LIAISON MEETING</a:t>
            </a:r>
          </a:p>
        </p:txBody>
      </p:sp>
      <p:sp>
        <p:nvSpPr>
          <p:cNvPr id="5123" name="Subtitle 4">
            <a:extLst>
              <a:ext uri="{FF2B5EF4-FFF2-40B4-BE49-F238E27FC236}">
                <a16:creationId xmlns:a16="http://schemas.microsoft.com/office/drawing/2014/main" id="{E7530879-EADC-47B7-B0DE-74868172F359}"/>
              </a:ext>
            </a:extLst>
          </p:cNvPr>
          <p:cNvSpPr>
            <a:spLocks noGrp="1" noChangeArrowheads="1"/>
          </p:cNvSpPr>
          <p:nvPr>
            <p:ph type="subTitle" idx="1"/>
          </p:nvPr>
        </p:nvSpPr>
        <p:spPr>
          <a:xfrm>
            <a:off x="201335" y="2376181"/>
            <a:ext cx="3976383" cy="845191"/>
          </a:xfrm>
        </p:spPr>
        <p:txBody>
          <a:bodyPr/>
          <a:lstStyle/>
          <a:p>
            <a:pPr marL="0" marR="0" algn="l">
              <a:spcBef>
                <a:spcPts val="0"/>
              </a:spcBef>
              <a:spcAft>
                <a:spcPts val="0"/>
              </a:spcAft>
            </a:pPr>
            <a:r>
              <a:rPr lang="en-US" sz="1100" b="1" kern="0"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Sal Cuomo </a:t>
            </a:r>
            <a:r>
              <a:rPr lang="en-US" sz="1100" kern="0"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 Fleet Operations Manager</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100" kern="0"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Department of General Services | Bureau of Vehicle Management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100" kern="0"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2221 Forster Street | Harrisburg PA 17103</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100" kern="0" dirty="0">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Phone: 717.787.4959</a:t>
            </a:r>
          </a:p>
          <a:p>
            <a:pPr marL="0" marR="0" algn="l">
              <a:spcBef>
                <a:spcPts val="0"/>
              </a:spcBef>
              <a:spcAft>
                <a:spcPts val="0"/>
              </a:spcAft>
            </a:pPr>
            <a:endParaRPr lang="en-US" sz="110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1100" kern="100"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ubtitle 4">
            <a:extLst>
              <a:ext uri="{FF2B5EF4-FFF2-40B4-BE49-F238E27FC236}">
                <a16:creationId xmlns:a16="http://schemas.microsoft.com/office/drawing/2014/main" id="{9F373B13-C447-B1BB-B47E-2979CFF06D70}"/>
              </a:ext>
            </a:extLst>
          </p:cNvPr>
          <p:cNvSpPr txBox="1">
            <a:spLocks noChangeArrowheads="1"/>
          </p:cNvSpPr>
          <p:nvPr/>
        </p:nvSpPr>
        <p:spPr bwMode="auto">
          <a:xfrm>
            <a:off x="2081869" y="3182923"/>
            <a:ext cx="3976383" cy="84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marR="0" algn="l">
              <a:spcBef>
                <a:spcPts val="0"/>
              </a:spcBef>
              <a:spcAft>
                <a:spcPts val="0"/>
              </a:spcAft>
            </a:pPr>
            <a:r>
              <a:rPr lang="en-US" sz="1100" b="1" kern="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Bill Confair  </a:t>
            </a:r>
            <a:r>
              <a:rPr lang="en-US" sz="1100" kern="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  Division Chief – Operations DGS  </a:t>
            </a:r>
          </a:p>
          <a:p>
            <a:pPr marL="0" marR="0" algn="l">
              <a:spcBef>
                <a:spcPts val="0"/>
              </a:spcBef>
              <a:spcAft>
                <a:spcPts val="0"/>
              </a:spcAft>
            </a:pPr>
            <a:r>
              <a:rPr lang="en-US" sz="1100" kern="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Bureau of Vehicle Management</a:t>
            </a:r>
            <a:endParaRPr lang="en-US" sz="1100" kern="1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l">
              <a:spcBef>
                <a:spcPts val="0"/>
              </a:spcBef>
              <a:spcAft>
                <a:spcPts val="0"/>
              </a:spcAft>
            </a:pPr>
            <a:r>
              <a:rPr lang="en-US" sz="1100" kern="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2221 Forster St.  |  Harrisburg, PA   17103</a:t>
            </a:r>
            <a:endParaRPr lang="en-US" sz="1100" kern="1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l">
              <a:spcBef>
                <a:spcPts val="0"/>
              </a:spcBef>
              <a:spcAft>
                <a:spcPts val="0"/>
              </a:spcAft>
            </a:pPr>
            <a:r>
              <a:rPr lang="en-US" sz="1100" kern="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rPr>
              <a:t>Phone 717-783-2325</a:t>
            </a:r>
            <a:endParaRPr lang="en-US" sz="1100" kern="100" dirty="0">
              <a:solidFill>
                <a:schemeClr val="accent2"/>
              </a:solidFill>
              <a:effectLst/>
              <a:latin typeface="Calibri" panose="020F0502020204030204" pitchFamily="34" charset="0"/>
              <a:ea typeface="Times New Roman" panose="02020603050405020304" pitchFamily="18" charset="0"/>
              <a:cs typeface="Calibri" panose="020F0502020204030204" pitchFamily="34" charset="0"/>
            </a:endParaRPr>
          </a:p>
          <a:p>
            <a:pPr algn="l">
              <a:spcBef>
                <a:spcPts val="0"/>
              </a:spcBef>
              <a:spcAft>
                <a:spcPts val="0"/>
              </a:spcAft>
            </a:pPr>
            <a:endParaRPr lang="en-US" sz="1100" kern="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4">
            <a:extLst>
              <a:ext uri="{FF2B5EF4-FFF2-40B4-BE49-F238E27FC236}">
                <a16:creationId xmlns:a16="http://schemas.microsoft.com/office/drawing/2014/main" id="{D1A78C45-052E-18A6-2EA4-6901C80EE787}"/>
              </a:ext>
            </a:extLst>
          </p:cNvPr>
          <p:cNvSpPr txBox="1">
            <a:spLocks noChangeArrowheads="1"/>
          </p:cNvSpPr>
          <p:nvPr/>
        </p:nvSpPr>
        <p:spPr bwMode="auto">
          <a:xfrm>
            <a:off x="3727511" y="4056777"/>
            <a:ext cx="3976383" cy="84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marR="0" algn="l">
              <a:spcBef>
                <a:spcPts val="0"/>
              </a:spcBef>
              <a:spcAft>
                <a:spcPts val="0"/>
              </a:spcAft>
            </a:pPr>
            <a:r>
              <a:rPr lang="en-US" sz="1100" b="1" dirty="0">
                <a:solidFill>
                  <a:schemeClr val="accent2"/>
                </a:solidFill>
                <a:effectLst/>
                <a:latin typeface="Calibri" panose="020F0502020204030204" pitchFamily="34" charset="0"/>
                <a:ea typeface="Calibri" panose="020F0502020204030204" pitchFamily="34" charset="0"/>
              </a:rPr>
              <a:t>Michael T. Cave</a:t>
            </a:r>
            <a:r>
              <a:rPr lang="en-US" sz="1100" dirty="0">
                <a:solidFill>
                  <a:schemeClr val="accent2"/>
                </a:solidFill>
                <a:effectLst/>
                <a:latin typeface="Calibri" panose="020F0502020204030204" pitchFamily="34" charset="0"/>
                <a:ea typeface="Calibri" panose="020F0502020204030204" pitchFamily="34" charset="0"/>
              </a:rPr>
              <a:t> | Bureau of Vehicle Management </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rPr>
              <a:t>Department of General Services</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rPr>
              <a:t>2221 Forster Street | Harrisburg PA 17103</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rPr>
              <a:t>Phone: 717.705.9301 </a:t>
            </a:r>
          </a:p>
          <a:p>
            <a:pPr algn="l">
              <a:spcBef>
                <a:spcPts val="0"/>
              </a:spcBef>
              <a:spcAft>
                <a:spcPts val="0"/>
              </a:spcAft>
            </a:pPr>
            <a:endParaRPr lang="en-US" sz="1100" kern="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ubtitle 4">
            <a:extLst>
              <a:ext uri="{FF2B5EF4-FFF2-40B4-BE49-F238E27FC236}">
                <a16:creationId xmlns:a16="http://schemas.microsoft.com/office/drawing/2014/main" id="{9E7BF0FB-1783-CF6F-3221-DF2A14809691}"/>
              </a:ext>
            </a:extLst>
          </p:cNvPr>
          <p:cNvSpPr txBox="1">
            <a:spLocks noChangeArrowheads="1"/>
          </p:cNvSpPr>
          <p:nvPr/>
        </p:nvSpPr>
        <p:spPr bwMode="auto">
          <a:xfrm>
            <a:off x="5683546" y="4838352"/>
            <a:ext cx="3976383" cy="84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marR="0" algn="l">
              <a:spcBef>
                <a:spcPts val="0"/>
              </a:spcBef>
              <a:spcAft>
                <a:spcPts val="0"/>
              </a:spcAft>
            </a:pPr>
            <a:r>
              <a:rPr lang="en-US"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Jason Zabady </a:t>
            </a: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Administrative Assistant</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Department of General Services | Bureau of Vehicle Management</a:t>
            </a:r>
            <a:b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2221 Forster Street | Harrisburg, PA  17103</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Phone: 717-783-4256</a:t>
            </a:r>
          </a:p>
          <a:p>
            <a:pPr algn="l">
              <a:spcBef>
                <a:spcPts val="0"/>
              </a:spcBef>
              <a:spcAft>
                <a:spcPts val="0"/>
              </a:spcAft>
            </a:pPr>
            <a:endParaRPr lang="en-US" sz="1100" kern="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B23895A-B9C0-64BC-D45E-D9B422C09EC1}"/>
              </a:ext>
            </a:extLst>
          </p:cNvPr>
          <p:cNvSpPr/>
          <p:nvPr/>
        </p:nvSpPr>
        <p:spPr>
          <a:xfrm>
            <a:off x="8984609" y="6082018"/>
            <a:ext cx="3061982" cy="63794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ubtitle 4">
            <a:extLst>
              <a:ext uri="{FF2B5EF4-FFF2-40B4-BE49-F238E27FC236}">
                <a16:creationId xmlns:a16="http://schemas.microsoft.com/office/drawing/2014/main" id="{34B747C1-A47E-ED21-AA2E-8ACE101EBC88}"/>
              </a:ext>
            </a:extLst>
          </p:cNvPr>
          <p:cNvSpPr txBox="1">
            <a:spLocks noChangeArrowheads="1"/>
          </p:cNvSpPr>
          <p:nvPr/>
        </p:nvSpPr>
        <p:spPr bwMode="auto">
          <a:xfrm>
            <a:off x="7656359" y="5703817"/>
            <a:ext cx="3976383" cy="84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0" marR="0" algn="l">
              <a:spcBef>
                <a:spcPts val="0"/>
              </a:spcBef>
              <a:spcAft>
                <a:spcPts val="0"/>
              </a:spcAft>
            </a:pPr>
            <a:r>
              <a:rPr lang="en-US" sz="11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NEWBIE !   </a:t>
            </a: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Administrative Assistant</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Department of General Services | Bureau of Vehicle Management</a:t>
            </a:r>
            <a:b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2221 Forster Street | Harrisburg, PA  17103</a:t>
            </a:r>
          </a:p>
          <a:p>
            <a:pPr marL="0" marR="0" algn="l">
              <a:spcBef>
                <a:spcPts val="0"/>
              </a:spcBef>
              <a:spcAft>
                <a:spcPts val="0"/>
              </a:spcAft>
            </a:pP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Phone: 717-783 - </a:t>
            </a:r>
            <a:r>
              <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   </a:t>
            </a:r>
            <a:endParaRPr lang="en-US" sz="1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0"/>
              </a:spcAft>
            </a:pPr>
            <a:endParaRPr lang="en-US" sz="1100" kern="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a:p>
            <a:pPr algn="l">
              <a:spcBef>
                <a:spcPts val="0"/>
              </a:spcBef>
              <a:spcAft>
                <a:spcPts val="0"/>
              </a:spcAft>
            </a:pPr>
            <a:endParaRPr lang="en-US" sz="1100" kern="100" dirty="0">
              <a:solidFill>
                <a:srgbClr val="1F4E79"/>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32F01B3-A462-82FD-B18C-08E749D8CACB}"/>
              </a:ext>
            </a:extLst>
          </p:cNvPr>
          <p:cNvSpPr>
            <a:spLocks noGrp="1" noChangeArrowheads="1"/>
          </p:cNvSpPr>
          <p:nvPr>
            <p:ph type="title"/>
          </p:nvPr>
        </p:nvSpPr>
        <p:spPr/>
        <p:txBody>
          <a:bodyPr/>
          <a:lstStyle/>
          <a:p>
            <a:pPr algn="ctr" eaLnBrk="1" hangingPunct="1"/>
            <a:r>
              <a:rPr lang="en-US" altLang="en-US" dirty="0"/>
              <a:t>Customer Service Division</a:t>
            </a:r>
          </a:p>
        </p:txBody>
      </p:sp>
      <p:sp>
        <p:nvSpPr>
          <p:cNvPr id="3075" name="Content Placeholder 2">
            <a:extLst>
              <a:ext uri="{FF2B5EF4-FFF2-40B4-BE49-F238E27FC236}">
                <a16:creationId xmlns:a16="http://schemas.microsoft.com/office/drawing/2014/main" id="{0FF75860-5044-9754-3119-AAEDE775C8D2}"/>
              </a:ext>
            </a:extLst>
          </p:cNvPr>
          <p:cNvSpPr>
            <a:spLocks noGrp="1"/>
          </p:cNvSpPr>
          <p:nvPr>
            <p:ph idx="1"/>
          </p:nvPr>
        </p:nvSpPr>
        <p:spPr>
          <a:xfrm>
            <a:off x="1905000" y="1524001"/>
            <a:ext cx="8153400" cy="4525963"/>
          </a:xfrm>
        </p:spPr>
        <p:txBody>
          <a:bodyPr/>
          <a:lstStyle/>
          <a:p>
            <a:pPr marL="0" indent="0" algn="ctr" eaLnBrk="1" hangingPunct="1">
              <a:buNone/>
              <a:defRPr/>
            </a:pPr>
            <a:r>
              <a:rPr lang="en-US" altLang="en-US" sz="2800" b="1" dirty="0"/>
              <a:t>Randy Howard</a:t>
            </a:r>
          </a:p>
          <a:p>
            <a:pPr marL="0" indent="0" algn="ctr" eaLnBrk="1" hangingPunct="1">
              <a:buNone/>
              <a:defRPr/>
            </a:pPr>
            <a:r>
              <a:rPr lang="en-US" altLang="en-US" sz="2400" b="1" dirty="0"/>
              <a:t>Division Chief</a:t>
            </a:r>
          </a:p>
          <a:p>
            <a:pPr marL="457200" lvl="1" indent="0" algn="ctr" eaLnBrk="1" hangingPunct="1">
              <a:buNone/>
              <a:defRPr/>
            </a:pPr>
            <a:r>
              <a:rPr lang="en-US" altLang="en-US" dirty="0">
                <a:hlinkClick r:id="rId2"/>
              </a:rPr>
              <a:t>ranhoward@pa.gov</a:t>
            </a:r>
            <a:endParaRPr lang="en-US" altLang="en-US" dirty="0"/>
          </a:p>
          <a:p>
            <a:pPr marL="457200" lvl="1" indent="0" algn="ctr" eaLnBrk="1" hangingPunct="1">
              <a:buNone/>
              <a:defRPr/>
            </a:pPr>
            <a:r>
              <a:rPr lang="en-US" altLang="en-US" sz="2400" dirty="0"/>
              <a:t>717-346-5967</a:t>
            </a:r>
          </a:p>
          <a:p>
            <a:pPr marL="457200" lvl="1" indent="0" algn="ctr" eaLnBrk="1" hangingPunct="1">
              <a:buNone/>
              <a:defRPr/>
            </a:pPr>
            <a:endParaRPr lang="en-US" altLang="en-US" sz="2400" dirty="0"/>
          </a:p>
          <a:p>
            <a:pPr marL="457200" lvl="1" indent="0" algn="ctr" eaLnBrk="1" hangingPunct="1">
              <a:buNone/>
              <a:defRPr/>
            </a:pPr>
            <a:r>
              <a:rPr lang="en-US" altLang="en-US" b="1" dirty="0"/>
              <a:t>Sarah Miller</a:t>
            </a:r>
          </a:p>
          <a:p>
            <a:pPr marL="457200" lvl="1" indent="0" algn="ctr" eaLnBrk="1" hangingPunct="1">
              <a:buNone/>
              <a:defRPr/>
            </a:pPr>
            <a:r>
              <a:rPr lang="en-US" altLang="en-US" sz="2400" b="1" dirty="0"/>
              <a:t>CSD Supervisor</a:t>
            </a:r>
          </a:p>
          <a:p>
            <a:pPr marL="457200" lvl="1" indent="0" algn="ctr" eaLnBrk="1" hangingPunct="1">
              <a:buNone/>
              <a:defRPr/>
            </a:pPr>
            <a:r>
              <a:rPr lang="en-US" altLang="en-US" sz="2400" dirty="0"/>
              <a:t>saemille@pa.gov</a:t>
            </a:r>
          </a:p>
          <a:p>
            <a:pPr marL="457200" lvl="1" indent="0" algn="ctr" eaLnBrk="1" hangingPunct="1">
              <a:buNone/>
              <a:defRPr/>
            </a:pPr>
            <a:r>
              <a:rPr lang="en-US" altLang="en-US" sz="2400" dirty="0"/>
              <a:t>717-346-5952 </a:t>
            </a:r>
          </a:p>
          <a:p>
            <a:pPr eaLnBrk="1" hangingPunct="1">
              <a:defRPr/>
            </a:pPr>
            <a:endParaRPr lang="en-US" altLang="en-US" sz="2800" dirty="0"/>
          </a:p>
          <a:p>
            <a:pPr marL="457200" lvl="1" indent="0" eaLnBrk="1" hangingPunct="1">
              <a:buNone/>
              <a:defRPr/>
            </a:pPr>
            <a:endParaRPr lang="en-US" altLang="en-US" sz="2400" dirty="0"/>
          </a:p>
          <a:p>
            <a:pPr marL="0" indent="0" eaLnBrk="1" hangingPunct="1">
              <a:buNone/>
              <a:defRPr/>
            </a:pPr>
            <a:endParaRPr lang="en-US" altLang="en-US" dirty="0"/>
          </a:p>
        </p:txBody>
      </p:sp>
    </p:spTree>
    <p:extLst>
      <p:ext uri="{BB962C8B-B14F-4D97-AF65-F5344CB8AC3E}">
        <p14:creationId xmlns:p14="http://schemas.microsoft.com/office/powerpoint/2010/main" val="3204316873"/>
      </p:ext>
    </p:extLst>
  </p:cSld>
  <p:clrMapOvr>
    <a:masterClrMapping/>
  </p:clrMapOvr>
</p:sld>
</file>

<file path=ppt/theme/theme1.xml><?xml version="1.0" encoding="utf-8"?>
<a:theme xmlns:a="http://schemas.openxmlformats.org/drawingml/2006/main" name="1_DGS-presentation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7" ma:contentTypeDescription="Create a new document." ma:contentTypeScope="" ma:versionID="cf6284e90f2d08b3582bd25a6fa43fb7">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93ca9f7455bbbfe9ea5c67a13525bc31"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EmailSender" minOccurs="0"/>
                <xsd:element ref="ns1:EmailTo" minOccurs="0"/>
                <xsd:element ref="ns1:EmailCc" minOccurs="0"/>
                <xsd:element ref="ns1:EmailFrom" minOccurs="0"/>
                <xsd:element ref="ns1:EmailSubject" minOccurs="0"/>
                <xsd:element ref="ns2: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EmailSender" ma:index="10" nillable="true" ma:displayName="E-Mail Sender" ma:hidden="true" ma:internalName="EmailSender">
      <xsd:simpleType>
        <xsd:restriction base="dms:Note">
          <xsd:maxLength value="255"/>
        </xsd:restriction>
      </xsd:simpleType>
    </xsd:element>
    <xsd:element name="EmailTo" ma:index="11" nillable="true" ma:displayName="E-Mail To" ma:hidden="true" ma:internalName="EmailTo">
      <xsd:simpleType>
        <xsd:restriction base="dms:Note">
          <xsd:maxLength value="255"/>
        </xsd:restriction>
      </xsd:simpleType>
    </xsd:element>
    <xsd:element name="EmailCc" ma:index="12" nillable="true" ma:displayName="E-Mail Cc" ma:hidden="true" ma:internalName="EmailCc">
      <xsd:simpleType>
        <xsd:restriction base="dms:Note">
          <xsd:maxLength value="255"/>
        </xsd:restriction>
      </xsd:simpleType>
    </xsd:element>
    <xsd:element name="EmailFrom" ma:index="13" nillable="true" ma:displayName="E-Mail From" ma:hidden="true" ma:internalName="EmailFrom">
      <xsd:simpleType>
        <xsd:restriction base="dms:Text"/>
      </xsd:simpleType>
    </xsd:element>
    <xsd:element name="EmailSubject" ma:index="14"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5"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PublishingExpirationDate xmlns="http://schemas.microsoft.com/sharepoint/v3" xsi:nil="true"/>
    <PublishingStartDate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7750D158-2783-4580-87AF-83BBD3094EA9}"/>
</file>

<file path=customXml/itemProps2.xml><?xml version="1.0" encoding="utf-8"?>
<ds:datastoreItem xmlns:ds="http://schemas.openxmlformats.org/officeDocument/2006/customXml" ds:itemID="{8CE3AF88-5F2A-429E-BA1A-375CE451B4DD}"/>
</file>

<file path=customXml/itemProps3.xml><?xml version="1.0" encoding="utf-8"?>
<ds:datastoreItem xmlns:ds="http://schemas.openxmlformats.org/officeDocument/2006/customXml" ds:itemID="{CB74C708-D6F1-4597-B6F0-857DAAAE3355}"/>
</file>

<file path=docProps/app.xml><?xml version="1.0" encoding="utf-8"?>
<Properties xmlns="http://schemas.openxmlformats.org/officeDocument/2006/extended-properties" xmlns:vt="http://schemas.openxmlformats.org/officeDocument/2006/docPropsVTypes">
  <TotalTime>99</TotalTime>
  <Words>1038</Words>
  <Application>Microsoft Office PowerPoint</Application>
  <PresentationFormat>Widescreen</PresentationFormat>
  <Paragraphs>164</Paragraphs>
  <Slides>26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2</vt:i4>
      </vt:variant>
      <vt:variant>
        <vt:lpstr>Slide Titles</vt:lpstr>
      </vt:variant>
      <vt:variant>
        <vt:i4>26</vt:i4>
      </vt:variant>
    </vt:vector>
  </HeadingPairs>
  <TitlesOfParts>
    <vt:vector size="32" baseType="lpstr">
      <vt:lpstr>Arial</vt:lpstr>
      <vt:lpstr>Calibri</vt:lpstr>
      <vt:lpstr>Verdana</vt:lpstr>
      <vt:lpstr>1_DGS-presentation_template</vt:lpstr>
      <vt:lpstr>file:///C:\Users\jmiskolcze\OneDrive%20-%20Commonwealth%20of%20Pennsylvania\20210801_U_Drive\Supervisor%20Forms%20and%20Docs\Commonwealth,%20Bureau,%20&amp;%20Shop%20Procedures%20and%20Information\Recall%20Spreadheet%20Example.xlsx</vt:lpstr>
      <vt:lpstr>file:///C:\Users\jmiskolcze\Downloads\20S30-20V331000_NHTSA_Safety_Issues.pdf</vt:lpstr>
      <vt:lpstr>AUTOMOTIVE LIAISON MEETING</vt:lpstr>
      <vt:lpstr> Bureau of Vehicle Management</vt:lpstr>
      <vt:lpstr>Records &amp; Reports</vt:lpstr>
      <vt:lpstr>Records &amp; Reports</vt:lpstr>
      <vt:lpstr>Governor’s Executive Order January 2019</vt:lpstr>
      <vt:lpstr>Bolt Electric Assignments</vt:lpstr>
      <vt:lpstr>PowerPoint Presentation</vt:lpstr>
      <vt:lpstr>AUTOMOTIVE LIAISON MEETING</vt:lpstr>
      <vt:lpstr>Customer Service Division</vt:lpstr>
      <vt:lpstr>GM UNITS</vt:lpstr>
      <vt:lpstr>State inspection / Emission testing</vt:lpstr>
      <vt:lpstr>MANUFACTURER RSA PROGRAMS </vt:lpstr>
      <vt:lpstr>MANUFACTURER RSA PROGRAMS</vt:lpstr>
      <vt:lpstr>Questions?</vt:lpstr>
      <vt:lpstr>PowerPoint Presentation</vt:lpstr>
      <vt:lpstr>AUTOMOTIVE RECALLS</vt:lpstr>
      <vt:lpstr>NEW PROCESS IMPLEMENTED</vt:lpstr>
      <vt:lpstr>WHAT YOU SHOULD RECEIVE</vt:lpstr>
      <vt:lpstr>EXAMPLE SPREADSHEET</vt:lpstr>
      <vt:lpstr>EXAMPLE CUSTOMER NOTICE</vt:lpstr>
      <vt:lpstr>COMPLETING THE PROCESS</vt:lpstr>
      <vt:lpstr>Additional Information</vt:lpstr>
      <vt:lpstr>CLAIMS</vt:lpstr>
      <vt:lpstr> CLAIMS</vt:lpstr>
      <vt:lpstr>CLAIMS - 911</vt:lpstr>
      <vt:lpstr>TELEMATICS New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Amediaz, Nicole</dc:creator>
  <cp:lastModifiedBy>Cuomo, Sal</cp:lastModifiedBy>
  <cp:revision>17</cp:revision>
  <dcterms:created xsi:type="dcterms:W3CDTF">2021-09-12T15:06:32Z</dcterms:created>
  <dcterms:modified xsi:type="dcterms:W3CDTF">2023-09-28T13:41:09Z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PublishingContact">
    <vt:lpwstr/>
  </property>
  <property fmtid="{D5CDD505-2E9C-101B-9397-08002B2CF9AE}" pid="4" name="SeoBrowserTitle">
    <vt:lpwstr/>
  </property>
  <property fmtid="{D5CDD505-2E9C-101B-9397-08002B2CF9AE}" pid="5" name="SeoKeywords">
    <vt:lpwstr/>
  </property>
  <property fmtid="{D5CDD505-2E9C-101B-9397-08002B2CF9AE}" pid="6" name="Order">
    <vt:r8>280900</vt:r8>
  </property>
  <property fmtid="{D5CDD505-2E9C-101B-9397-08002B2CF9AE}" pid="7" name="PublishingRollupImage">
    <vt:lpwstr/>
  </property>
  <property fmtid="{D5CDD505-2E9C-101B-9397-08002B2CF9AE}" pid="8" name="PublishingContactEmail">
    <vt:lpwstr/>
  </property>
  <property fmtid="{D5CDD505-2E9C-101B-9397-08002B2CF9AE}" pid="9" name="xd_Signature">
    <vt:bool>false</vt:bool>
  </property>
  <property fmtid="{D5CDD505-2E9C-101B-9397-08002B2CF9AE}" pid="10" name="PublishingIsFurlPage">
    <vt:bool>false</vt:bool>
  </property>
  <property fmtid="{D5CDD505-2E9C-101B-9397-08002B2CF9AE}" pid="11" name="xd_ProgID">
    <vt:lpwstr/>
  </property>
  <property fmtid="{D5CDD505-2E9C-101B-9397-08002B2CF9AE}" pid="12" name="PublishingContactPicture">
    <vt:lpwstr/>
  </property>
  <property fmtid="{D5CDD505-2E9C-101B-9397-08002B2CF9AE}" pid="13" name="PublishingVariationGroupID">
    <vt:lpwstr/>
  </property>
  <property fmtid="{D5CDD505-2E9C-101B-9397-08002B2CF9AE}" pid="14" name="RobotsNoIndex">
    <vt:bool>false</vt:bool>
  </property>
  <property fmtid="{D5CDD505-2E9C-101B-9397-08002B2CF9AE}" pid="15" name="SeoMetaDescription">
    <vt:lpwstr/>
  </property>
  <property fmtid="{D5CDD505-2E9C-101B-9397-08002B2CF9AE}" pid="16" name="PublishingContactName">
    <vt:lpwstr/>
  </property>
  <property fmtid="{D5CDD505-2E9C-101B-9397-08002B2CF9AE}" pid="17" name="PublishingVariationRelationshipLinkFieldID">
    <vt:lpwstr/>
  </property>
  <property fmtid="{D5CDD505-2E9C-101B-9397-08002B2CF9AE}" pid="18" name="_SourceUrl">
    <vt:lpwstr/>
  </property>
  <property fmtid="{D5CDD505-2E9C-101B-9397-08002B2CF9AE}" pid="19" name="_SharedFileIndex">
    <vt:lpwstr/>
  </property>
  <property fmtid="{D5CDD505-2E9C-101B-9397-08002B2CF9AE}" pid="20" name="Comments">
    <vt:lpwstr/>
  </property>
  <property fmtid="{D5CDD505-2E9C-101B-9397-08002B2CF9AE}" pid="21" name="PublishingPageLayout">
    <vt:lpwstr/>
  </property>
  <property fmtid="{D5CDD505-2E9C-101B-9397-08002B2CF9AE}" pid="22" name="TemplateUrl">
    <vt:lpwstr/>
  </property>
  <property fmtid="{D5CDD505-2E9C-101B-9397-08002B2CF9AE}" pid="23" name="Audience">
    <vt:lpwstr/>
  </property>
</Properties>
</file>